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9" r:id="rId2"/>
    <p:sldMasterId id="2147483798" r:id="rId3"/>
    <p:sldMasterId id="2147483731" r:id="rId4"/>
    <p:sldMasterId id="2147483809" r:id="rId5"/>
    <p:sldMasterId id="2147483812" r:id="rId6"/>
    <p:sldMasterId id="2147483814" r:id="rId7"/>
    <p:sldMasterId id="2147483816" r:id="rId8"/>
  </p:sldMasterIdLst>
  <p:notesMasterIdLst>
    <p:notesMasterId r:id="rId43"/>
  </p:notesMasterIdLst>
  <p:handoutMasterIdLst>
    <p:handoutMasterId r:id="rId44"/>
  </p:handoutMasterIdLst>
  <p:sldIdLst>
    <p:sldId id="362" r:id="rId9"/>
    <p:sldId id="366" r:id="rId10"/>
    <p:sldId id="367" r:id="rId11"/>
    <p:sldId id="371" r:id="rId12"/>
    <p:sldId id="368" r:id="rId13"/>
    <p:sldId id="335" r:id="rId14"/>
    <p:sldId id="406" r:id="rId15"/>
    <p:sldId id="369" r:id="rId16"/>
    <p:sldId id="407" r:id="rId17"/>
    <p:sldId id="373" r:id="rId18"/>
    <p:sldId id="372" r:id="rId19"/>
    <p:sldId id="382" r:id="rId20"/>
    <p:sldId id="399" r:id="rId21"/>
    <p:sldId id="383" r:id="rId22"/>
    <p:sldId id="401" r:id="rId23"/>
    <p:sldId id="385" r:id="rId24"/>
    <p:sldId id="384" r:id="rId25"/>
    <p:sldId id="389" r:id="rId26"/>
    <p:sldId id="390" r:id="rId27"/>
    <p:sldId id="397" r:id="rId28"/>
    <p:sldId id="392" r:id="rId29"/>
    <p:sldId id="388" r:id="rId30"/>
    <p:sldId id="391" r:id="rId31"/>
    <p:sldId id="387" r:id="rId32"/>
    <p:sldId id="394" r:id="rId33"/>
    <p:sldId id="393" r:id="rId34"/>
    <p:sldId id="395" r:id="rId35"/>
    <p:sldId id="405" r:id="rId36"/>
    <p:sldId id="408" r:id="rId37"/>
    <p:sldId id="409" r:id="rId38"/>
    <p:sldId id="376" r:id="rId39"/>
    <p:sldId id="381" r:id="rId40"/>
    <p:sldId id="380" r:id="rId41"/>
    <p:sldId id="374"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 Helen" initials="NH" lastIdx="1" clrIdx="0">
    <p:extLst>
      <p:ext uri="{19B8F6BF-5375-455C-9EA6-DF929625EA0E}">
        <p15:presenceInfo xmlns:p15="http://schemas.microsoft.com/office/powerpoint/2012/main" userId="S-1-5-21-791635995-249921262-1233803906-4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E2FED8"/>
    <a:srgbClr val="84329B"/>
    <a:srgbClr val="006298"/>
    <a:srgbClr val="9EBDFC"/>
    <a:srgbClr val="269CFE"/>
    <a:srgbClr val="B9A7D1"/>
    <a:srgbClr val="614686"/>
    <a:srgbClr val="977C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4" autoAdjust="0"/>
    <p:restoredTop sz="94255" autoAdjust="0"/>
  </p:normalViewPr>
  <p:slideViewPr>
    <p:cSldViewPr snapToGrid="0" snapToObjects="1">
      <p:cViewPr varScale="1">
        <p:scale>
          <a:sx n="70" d="100"/>
          <a:sy n="70" d="100"/>
        </p:scale>
        <p:origin x="846" y="66"/>
      </p:cViewPr>
      <p:guideLst>
        <p:guide orient="horz" pos="2160"/>
        <p:guide pos="3840"/>
      </p:guideLst>
    </p:cSldViewPr>
  </p:slideViewPr>
  <p:outlineViewPr>
    <p:cViewPr>
      <p:scale>
        <a:sx n="33" d="100"/>
        <a:sy n="33" d="100"/>
      </p:scale>
      <p:origin x="0" y="-37764"/>
    </p:cViewPr>
  </p:outlineViewPr>
  <p:notesTextViewPr>
    <p:cViewPr>
      <p:scale>
        <a:sx n="1" d="1"/>
        <a:sy n="1" d="1"/>
      </p:scale>
      <p:origin x="0" y="0"/>
    </p:cViewPr>
  </p:notesTextViewPr>
  <p:notesViewPr>
    <p:cSldViewPr snapToGrid="0" snapToObjects="1">
      <p:cViewPr varScale="1">
        <p:scale>
          <a:sx n="169" d="100"/>
          <a:sy n="169" d="100"/>
        </p:scale>
        <p:origin x="65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61FF226-DC6E-CF46-9887-DE4AB70041F7}" type="datetimeFigureOut">
              <a:rPr lang="en-US" smtClean="0"/>
              <a:t>5/14/2018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31DA3F-A467-A24A-8BE9-586F009792A9}" type="slidenum">
              <a:rPr lang="en-US" smtClean="0"/>
              <a:t>‹#›</a:t>
            </a:fld>
            <a:endParaRPr lang="en-US" dirty="0"/>
          </a:p>
        </p:txBody>
      </p:sp>
    </p:spTree>
    <p:extLst>
      <p:ext uri="{BB962C8B-B14F-4D97-AF65-F5344CB8AC3E}">
        <p14:creationId xmlns:p14="http://schemas.microsoft.com/office/powerpoint/2010/main" val="93961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C8764C-90B5-DB43-8086-8AB00EB0C2C4}" type="datetimeFigureOut">
              <a:rPr lang="en-US" smtClean="0"/>
              <a:t>5/14/2018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3EC56D-A4BA-4A41-B0DB-BC0A1EBC2E62}" type="slidenum">
              <a:rPr lang="en-US" smtClean="0"/>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9</a:t>
            </a:fld>
            <a:endParaRPr lang="en-US" dirty="0"/>
          </a:p>
        </p:txBody>
      </p:sp>
    </p:spTree>
    <p:extLst>
      <p:ext uri="{BB962C8B-B14F-4D97-AF65-F5344CB8AC3E}">
        <p14:creationId xmlns:p14="http://schemas.microsoft.com/office/powerpoint/2010/main" val="1727911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3" name="Picture 2" descr="CB16029_PPTTemplates_TitleAndDividers_Corporat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22" name="Text Placeholder 21"/>
          <p:cNvSpPr>
            <a:spLocks noGrp="1"/>
          </p:cNvSpPr>
          <p:nvPr>
            <p:ph type="body" sz="quarter" idx="12" hasCustomPrompt="1"/>
          </p:nvPr>
        </p:nvSpPr>
        <p:spPr>
          <a:xfrm>
            <a:off x="1458686" y="4995272"/>
            <a:ext cx="3824287" cy="166199"/>
          </a:xfrm>
        </p:spPr>
        <p:txBody>
          <a:bodyPr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spTree>
    <p:extLst>
      <p:ext uri="{BB962C8B-B14F-4D97-AF65-F5344CB8AC3E}">
        <p14:creationId xmlns:p14="http://schemas.microsoft.com/office/powerpoint/2010/main" val="14797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5031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52207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No Image">
    <p:spTree>
      <p:nvGrpSpPr>
        <p:cNvPr id="1" name=""/>
        <p:cNvGrpSpPr/>
        <p:nvPr/>
      </p:nvGrpSpPr>
      <p:grpSpPr>
        <a:xfrm>
          <a:off x="0" y="0"/>
          <a:ext cx="0" cy="0"/>
          <a:chOff x="0" y="0"/>
          <a:chExt cx="0" cy="0"/>
        </a:xfrm>
      </p:grpSpPr>
      <p:pic>
        <p:nvPicPr>
          <p:cNvPr id="3" name="Picture 2" descr="CB16029_PPTTemplates_TitleAndDividers_Corporat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0"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tx1"/>
                </a:solidFill>
                <a:latin typeface="Roboto Slab" charset="0"/>
                <a:ea typeface="Roboto Slab" charset="0"/>
                <a:cs typeface="Roboto Slab" charset="0"/>
              </a:defRPr>
            </a:lvl1pPr>
          </a:lstStyle>
          <a:p>
            <a:r>
              <a:rPr lang="en-US" dirty="0"/>
              <a:t>Divider, call-out, etc.</a:t>
            </a:r>
          </a:p>
        </p:txBody>
      </p:sp>
      <p:sp>
        <p:nvSpPr>
          <p:cNvPr id="11"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2"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Tree>
    <p:extLst>
      <p:ext uri="{BB962C8B-B14F-4D97-AF65-F5344CB8AC3E}">
        <p14:creationId xmlns:p14="http://schemas.microsoft.com/office/powerpoint/2010/main" val="192200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t>‹#›</a:t>
            </a:fld>
            <a:endParaRPr lang="en-US" dirty="0"/>
          </a:p>
        </p:txBody>
      </p:sp>
      <p:sp>
        <p:nvSpPr>
          <p:cNvPr id="7" name="Text Placeholder 14"/>
          <p:cNvSpPr>
            <a:spLocks noGrp="1"/>
          </p:cNvSpPr>
          <p:nvPr>
            <p:ph type="body" sz="quarter" idx="13" hasCustomPrompt="1"/>
          </p:nvPr>
        </p:nvSpPr>
        <p:spPr>
          <a:xfrm>
            <a:off x="466725" y="1149061"/>
            <a:ext cx="8704734" cy="477054"/>
          </a:xfrm>
          <a:prstGeom prst="rect">
            <a:avLst/>
          </a:prstGeom>
          <a:noFill/>
        </p:spPr>
        <p:txBody>
          <a:bodyPr wrap="square" lIns="0" tIns="228600" rIns="0" bIns="0">
            <a:spAutoFit/>
          </a:bodyPr>
          <a:lstStyle>
            <a:lvl1pPr marL="0" indent="0">
              <a:buNone/>
              <a:defRPr sz="1600" b="1">
                <a:solidFill>
                  <a:srgbClr val="006298"/>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8" name="Content Placeholder 2"/>
          <p:cNvSpPr>
            <a:spLocks noGrp="1"/>
          </p:cNvSpPr>
          <p:nvPr>
            <p:ph idx="14" hasCustomPrompt="1"/>
          </p:nvPr>
        </p:nvSpPr>
        <p:spPr>
          <a:xfrm>
            <a:off x="466725" y="1917290"/>
            <a:ext cx="4884018" cy="4185943"/>
          </a:xfrm>
          <a:prstGeom prst="rect">
            <a:avLst/>
          </a:prstGeom>
        </p:spPr>
        <p:txBody>
          <a:bodyPr lIns="0" tIns="228600" rIns="0" bIns="0"/>
          <a:lstStyle>
            <a:lvl1pPr marL="0" indent="0">
              <a:lnSpc>
                <a:spcPct val="100000"/>
              </a:lnSpc>
              <a:buClr>
                <a:schemeClr val="accent2"/>
              </a:buClr>
              <a:buFont typeface="Arial" charset="0"/>
              <a:buNone/>
              <a:defRPr sz="1600" baseline="0">
                <a:solidFill>
                  <a:srgbClr val="006298"/>
                </a:solidFill>
                <a:latin typeface="Roboto" charset="0"/>
                <a:ea typeface="Roboto" charset="0"/>
                <a:cs typeface="Roboto" charset="0"/>
              </a:defRPr>
            </a:lvl1pPr>
            <a:lvl2pPr marL="457200" indent="0">
              <a:buClr>
                <a:schemeClr val="accent2"/>
              </a:buClr>
              <a:buNone/>
              <a:defRPr sz="1600">
                <a:latin typeface="Roboto" charset="0"/>
                <a:ea typeface="Roboto" charset="0"/>
                <a:cs typeface="Roboto" charset="0"/>
              </a:defRPr>
            </a:lvl2pPr>
            <a:lvl3pPr marL="914400" indent="0">
              <a:buClr>
                <a:schemeClr val="accent2"/>
              </a:buClr>
              <a:buNone/>
              <a:defRPr sz="1600">
                <a:latin typeface="Roboto" charset="0"/>
                <a:ea typeface="Roboto" charset="0"/>
                <a:cs typeface="Roboto" charset="0"/>
              </a:defRPr>
            </a:lvl3pPr>
            <a:lvl4pPr marL="1371600" indent="0">
              <a:buClr>
                <a:schemeClr val="accent2"/>
              </a:buClr>
              <a:buNone/>
              <a:defRPr sz="1600">
                <a:latin typeface="Roboto" charset="0"/>
                <a:ea typeface="Roboto" charset="0"/>
                <a:cs typeface="Roboto" charset="0"/>
              </a:defRPr>
            </a:lvl4pPr>
            <a:lvl5pPr marL="1828800" indent="0">
              <a:buClr>
                <a:schemeClr val="accent2"/>
              </a:buClr>
              <a:buNone/>
              <a:defRPr sz="1600">
                <a:latin typeface="Roboto" charset="0"/>
                <a:ea typeface="Roboto" charset="0"/>
                <a:cs typeface="Roboto" charset="0"/>
              </a:defRPr>
            </a:lvl5pPr>
          </a:lstStyle>
          <a:p>
            <a:pPr lvl="0"/>
            <a:r>
              <a:rPr lang="en-US" dirty="0"/>
              <a:t>Paragraph describing content to the right. </a:t>
            </a:r>
          </a:p>
        </p:txBody>
      </p:sp>
      <p:sp>
        <p:nvSpPr>
          <p:cNvPr id="9" name="Content Placeholder 2"/>
          <p:cNvSpPr>
            <a:spLocks noGrp="1"/>
          </p:cNvSpPr>
          <p:nvPr>
            <p:ph idx="15"/>
          </p:nvPr>
        </p:nvSpPr>
        <p:spPr>
          <a:xfrm>
            <a:off x="5636830" y="1917290"/>
            <a:ext cx="6096678" cy="4185943"/>
          </a:xfrm>
          <a:prstGeom prst="rect">
            <a:avLst/>
          </a:prstGeom>
        </p:spPr>
        <p:txBody>
          <a:bodyPr lIns="0" tIns="228600" rIns="0" bIns="0"/>
          <a:lstStyle>
            <a:lvl1pPr marL="285750" indent="-285750">
              <a:buClr>
                <a:srgbClr val="006298"/>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p:txBody>
      </p:sp>
      <p:sp>
        <p:nvSpPr>
          <p:cNvPr id="10" name="Text Placeholder 23"/>
          <p:cNvSpPr>
            <a:spLocks noGrp="1"/>
          </p:cNvSpPr>
          <p:nvPr>
            <p:ph type="body" sz="quarter" idx="16"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89186082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Slide -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E9C267-FC72-D447-BF05-09A3351C68CB}" type="slidenum">
              <a:rPr lang="en-US" smtClean="0"/>
              <a:t>‹#›</a:t>
            </a:fld>
            <a:endParaRPr lang="en-US" dirty="0"/>
          </a:p>
        </p:txBody>
      </p:sp>
      <p:sp>
        <p:nvSpPr>
          <p:cNvPr id="4" name="Text Placeholder 14"/>
          <p:cNvSpPr>
            <a:spLocks noGrp="1"/>
          </p:cNvSpPr>
          <p:nvPr>
            <p:ph type="body" sz="quarter" idx="13" hasCustomPrompt="1"/>
          </p:nvPr>
        </p:nvSpPr>
        <p:spPr>
          <a:xfrm>
            <a:off x="466725" y="1149937"/>
            <a:ext cx="8704734" cy="477054"/>
          </a:xfrm>
          <a:prstGeom prst="rect">
            <a:avLst/>
          </a:prstGeom>
        </p:spPr>
        <p:txBody>
          <a:bodyPr wrap="square" lIns="0" tIns="228600" rIns="0" bIns="0">
            <a:spAutoFit/>
          </a:bodyPr>
          <a:lstStyle>
            <a:lvl1pPr marL="0" indent="0">
              <a:buNone/>
              <a:defRPr sz="1600" b="1">
                <a:solidFill>
                  <a:srgbClr val="006298"/>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5" name="Content Placeholder 2"/>
          <p:cNvSpPr>
            <a:spLocks noGrp="1"/>
          </p:cNvSpPr>
          <p:nvPr>
            <p:ph idx="1"/>
          </p:nvPr>
        </p:nvSpPr>
        <p:spPr>
          <a:xfrm>
            <a:off x="466725" y="1917290"/>
            <a:ext cx="4884018" cy="4185943"/>
          </a:xfrm>
          <a:prstGeom prst="rect">
            <a:avLst/>
          </a:prstGeom>
        </p:spPr>
        <p:txBody>
          <a:bodyPr lIns="0" tIns="228600" rIns="0" bIns="0"/>
          <a:lstStyle>
            <a:lvl1pPr marL="285750" indent="-285750">
              <a:buClr>
                <a:srgbClr val="006298"/>
              </a:buClr>
              <a:buFont typeface="Arial"/>
              <a:buChar char="•"/>
              <a:defRPr sz="1600">
                <a:latin typeface="Roboto" charset="0"/>
                <a:ea typeface="Roboto" charset="0"/>
                <a:cs typeface="Roboto" charset="0"/>
              </a:defRPr>
            </a:lvl1pPr>
            <a:lvl2pPr marL="742950" indent="-285750">
              <a:buClr>
                <a:srgbClr val="006298"/>
              </a:buClr>
              <a:buFont typeface="Arial"/>
              <a:buChar char="•"/>
              <a:defRPr sz="1600">
                <a:latin typeface="Roboto" charset="0"/>
                <a:ea typeface="Roboto" charset="0"/>
                <a:cs typeface="Roboto" charset="0"/>
              </a:defRPr>
            </a:lvl2pPr>
            <a:lvl3pPr marL="1200150" indent="-285750">
              <a:buClr>
                <a:srgbClr val="006298"/>
              </a:buClr>
              <a:buFont typeface="Arial"/>
              <a:buChar char="•"/>
              <a:defRPr sz="1600">
                <a:latin typeface="Roboto" charset="0"/>
                <a:ea typeface="Roboto" charset="0"/>
                <a:cs typeface="Roboto" charset="0"/>
              </a:defRPr>
            </a:lvl3pPr>
            <a:lvl4pPr marL="1657350" indent="-285750">
              <a:buClr>
                <a:srgbClr val="006298"/>
              </a:buClr>
              <a:buFont typeface="Arial"/>
              <a:buChar char="•"/>
              <a:defRPr sz="1600">
                <a:latin typeface="Roboto" charset="0"/>
                <a:ea typeface="Roboto" charset="0"/>
                <a:cs typeface="Roboto" charset="0"/>
              </a:defRPr>
            </a:lvl4pPr>
            <a:lvl5pPr marL="2114550" indent="-285750">
              <a:buClr>
                <a:srgbClr val="006298"/>
              </a:buClr>
              <a:buFont typeface="Arial"/>
              <a:buChar cha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4"/>
          </p:nvPr>
        </p:nvSpPr>
        <p:spPr>
          <a:xfrm>
            <a:off x="5636830" y="1917290"/>
            <a:ext cx="4884018" cy="4185943"/>
          </a:xfrm>
          <a:prstGeom prst="rect">
            <a:avLst/>
          </a:prstGeom>
        </p:spPr>
        <p:txBody>
          <a:bodyPr lIns="0" tIns="228600" rIns="0" bIns="0"/>
          <a:lstStyle>
            <a:lvl1pPr marL="285750" indent="-285750">
              <a:buClr>
                <a:srgbClr val="006298"/>
              </a:buClr>
              <a:buFont typeface="Arial"/>
              <a:buChar char="•"/>
              <a:defRPr sz="1600">
                <a:latin typeface="Roboto" charset="0"/>
                <a:ea typeface="Roboto" charset="0"/>
                <a:cs typeface="Roboto" charset="0"/>
              </a:defRPr>
            </a:lvl1pPr>
            <a:lvl2pPr marL="742950" indent="-285750">
              <a:buClr>
                <a:srgbClr val="006298"/>
              </a:buClr>
              <a:buFont typeface="Arial"/>
              <a:buChar char="•"/>
              <a:defRPr sz="1600">
                <a:latin typeface="Roboto" charset="0"/>
                <a:ea typeface="Roboto" charset="0"/>
                <a:cs typeface="Roboto" charset="0"/>
              </a:defRPr>
            </a:lvl2pPr>
            <a:lvl3pPr marL="1200150" indent="-285750">
              <a:buClr>
                <a:srgbClr val="006298"/>
              </a:buClr>
              <a:buFont typeface="Arial"/>
              <a:buChar char="•"/>
              <a:defRPr sz="1600">
                <a:latin typeface="Roboto" charset="0"/>
                <a:ea typeface="Roboto" charset="0"/>
                <a:cs typeface="Roboto" charset="0"/>
              </a:defRPr>
            </a:lvl3pPr>
            <a:lvl4pPr marL="1657350" indent="-285750">
              <a:buClr>
                <a:srgbClr val="006298"/>
              </a:buClr>
              <a:buFont typeface="Arial"/>
              <a:buChar char="•"/>
              <a:defRPr sz="1600">
                <a:latin typeface="Roboto" charset="0"/>
                <a:ea typeface="Roboto" charset="0"/>
                <a:cs typeface="Roboto" charset="0"/>
              </a:defRPr>
            </a:lvl4pPr>
            <a:lvl5pPr marL="2114550" indent="-285750">
              <a:buClr>
                <a:srgbClr val="006298"/>
              </a:buClr>
              <a:buFont typeface="Arial"/>
              <a:buChar cha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5"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2906014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3" y="551631"/>
            <a:ext cx="3692013" cy="1243990"/>
          </a:xfrm>
          <a:prstGeom prst="rect">
            <a:avLst/>
          </a:prstGeom>
        </p:spPr>
        <p:txBody>
          <a:bodyPr lIns="0" tIns="0" rIns="0" bIns="0" anchor="b"/>
          <a:lstStyle>
            <a:lvl1pPr algn="l">
              <a:defRPr sz="4000" b="0" baseline="0"/>
            </a:lvl1pPr>
          </a:lstStyle>
          <a:p>
            <a:r>
              <a:rPr lang="en-US" dirty="0"/>
              <a:t>Title slide goes here.</a:t>
            </a:r>
          </a:p>
        </p:txBody>
      </p:sp>
      <p:sp>
        <p:nvSpPr>
          <p:cNvPr id="3" name="Content Placeholder 2"/>
          <p:cNvSpPr>
            <a:spLocks noGrp="1"/>
          </p:cNvSpPr>
          <p:nvPr>
            <p:ph idx="1" hasCustomPrompt="1"/>
          </p:nvPr>
        </p:nvSpPr>
        <p:spPr>
          <a:xfrm>
            <a:off x="4767263" y="551631"/>
            <a:ext cx="6815137" cy="5574532"/>
          </a:xfrm>
          <a:prstGeom prst="rect">
            <a:avLst/>
          </a:prstGeom>
        </p:spPr>
        <p:txBody>
          <a:bodyPr lIns="0" tIns="228600" rIns="0" bIns="0"/>
          <a:lstStyle>
            <a:lvl1pPr marL="285750" indent="-285750">
              <a:buClr>
                <a:srgbClr val="006298"/>
              </a:buClr>
              <a:buFont typeface="Arial"/>
              <a:buChar char="•"/>
              <a:defRPr sz="2000" b="1">
                <a:solidFill>
                  <a:schemeClr val="tx1"/>
                </a:solidFill>
                <a:latin typeface="Roboto Medium"/>
                <a:cs typeface="Roboto Medium"/>
              </a:defRPr>
            </a:lvl1pPr>
            <a:lvl2pPr marL="742950" indent="-285750">
              <a:buClr>
                <a:srgbClr val="006298"/>
              </a:buClr>
              <a:buFont typeface="Arial"/>
              <a:buChar char="•"/>
              <a:defRPr sz="2000" b="1">
                <a:solidFill>
                  <a:schemeClr val="tx1"/>
                </a:solidFill>
                <a:latin typeface="Roboto Medium"/>
                <a:cs typeface="Roboto Medium"/>
              </a:defRPr>
            </a:lvl2pPr>
            <a:lvl3pPr marL="1200150" indent="-285750">
              <a:buClr>
                <a:srgbClr val="006298"/>
              </a:buClr>
              <a:buFont typeface="Arial"/>
              <a:buChar char="•"/>
              <a:defRPr sz="2000" b="1">
                <a:solidFill>
                  <a:schemeClr val="tx1"/>
                </a:solidFill>
                <a:latin typeface="Roboto Medium"/>
                <a:cs typeface="Roboto Medium"/>
              </a:defRPr>
            </a:lvl3pPr>
            <a:lvl4pPr marL="1657350" indent="-285750">
              <a:buClr>
                <a:srgbClr val="006298"/>
              </a:buClr>
              <a:buFont typeface="Arial"/>
              <a:buChar char="•"/>
              <a:defRPr sz="2000" b="1">
                <a:solidFill>
                  <a:schemeClr val="tx1"/>
                </a:solidFill>
                <a:latin typeface="Roboto Medium"/>
                <a:cs typeface="Roboto Medium"/>
              </a:defRPr>
            </a:lvl4pPr>
            <a:lvl5pPr marL="2114550" indent="-285750">
              <a:buClr>
                <a:srgbClr val="006298"/>
              </a:buClr>
              <a:buFont typeface="Arial"/>
              <a:buChar char="•"/>
              <a:defRPr sz="2000" b="1">
                <a:solidFill>
                  <a:schemeClr val="tx1"/>
                </a:solidFill>
                <a:latin typeface="Roboto Medium"/>
                <a:cs typeface="Roboto Medium"/>
              </a:defRPr>
            </a:lvl5pPr>
            <a:lvl6pPr>
              <a:defRPr sz="2000"/>
            </a:lvl6pPr>
            <a:lvl7pPr>
              <a:defRPr sz="2000"/>
            </a:lvl7pPr>
            <a:lvl8pPr>
              <a:defRPr sz="2000"/>
            </a:lvl8pPr>
            <a:lvl9pPr>
              <a:defRPr sz="2000"/>
            </a:lvl9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Text Placeholder 3"/>
          <p:cNvSpPr>
            <a:spLocks noGrp="1"/>
          </p:cNvSpPr>
          <p:nvPr>
            <p:ph type="body" sz="half" idx="2" hasCustomPrompt="1"/>
          </p:nvPr>
        </p:nvSpPr>
        <p:spPr>
          <a:xfrm>
            <a:off x="478503" y="1803815"/>
            <a:ext cx="3692014" cy="1055738"/>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629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 goes here – align top of subtitle box with bottom of title box. </a:t>
            </a:r>
          </a:p>
        </p:txBody>
      </p:sp>
      <p:sp>
        <p:nvSpPr>
          <p:cNvPr id="8"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t>‹#›</a:t>
            </a:fld>
            <a:endParaRPr lang="en-US" dirty="0"/>
          </a:p>
        </p:txBody>
      </p:sp>
    </p:spTree>
    <p:extLst>
      <p:ext uri="{BB962C8B-B14F-4D97-AF65-F5344CB8AC3E}">
        <p14:creationId xmlns:p14="http://schemas.microsoft.com/office/powerpoint/2010/main" val="670429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5" y="559824"/>
            <a:ext cx="3687096" cy="1429578"/>
          </a:xfrm>
          <a:prstGeom prst="rect">
            <a:avLst/>
          </a:prstGeom>
        </p:spPr>
        <p:txBody>
          <a:bodyPr lIns="0" tIns="0" rIns="0" bIns="0" anchor="b"/>
          <a:lstStyle>
            <a:lvl1pPr marL="0" indent="0" algn="l">
              <a:lnSpc>
                <a:spcPct val="90000"/>
              </a:lnSpc>
              <a:buFont typeface="+mj-lt"/>
              <a:buNone/>
              <a:defRPr sz="4800" b="0" baseline="0">
                <a:latin typeface="Roboto Slab Regular"/>
                <a:cs typeface="Roboto Slab Regular"/>
              </a:defRPr>
            </a:lvl1pPr>
          </a:lstStyle>
          <a:p>
            <a:r>
              <a:rPr lang="en-US" dirty="0"/>
              <a:t>Title slide goes here.</a:t>
            </a:r>
          </a:p>
        </p:txBody>
      </p:sp>
      <p:sp>
        <p:nvSpPr>
          <p:cNvPr id="3" name="Content Placeholder 2"/>
          <p:cNvSpPr>
            <a:spLocks noGrp="1"/>
          </p:cNvSpPr>
          <p:nvPr>
            <p:ph idx="1"/>
          </p:nvPr>
        </p:nvSpPr>
        <p:spPr>
          <a:xfrm>
            <a:off x="4767263" y="559824"/>
            <a:ext cx="6815137" cy="5566339"/>
          </a:xfrm>
          <a:prstGeom prst="rect">
            <a:avLst/>
          </a:prstGeom>
        </p:spPr>
        <p:txBody>
          <a:bodyPr lIns="0" tIns="228600" rIns="0" bIns="0"/>
          <a:lstStyle>
            <a:lvl1pPr marL="342900" indent="-342900">
              <a:buClr>
                <a:srgbClr val="006298"/>
              </a:buClr>
              <a:buFont typeface="Arial"/>
              <a:buChar char="•"/>
              <a:defRPr sz="2800">
                <a:latin typeface="Roboto Medium"/>
                <a:cs typeface="Roboto Medium"/>
              </a:defRPr>
            </a:lvl1pPr>
            <a:lvl2pPr marL="800100" indent="-342900">
              <a:buClr>
                <a:srgbClr val="006298"/>
              </a:buClr>
              <a:buFont typeface="Arial"/>
              <a:buChar char="•"/>
              <a:defRPr sz="2800">
                <a:latin typeface="Roboto Medium"/>
                <a:cs typeface="Roboto Medium"/>
              </a:defRPr>
            </a:lvl2pPr>
            <a:lvl3pPr marL="1257300" indent="-342900">
              <a:buClr>
                <a:srgbClr val="006298"/>
              </a:buClr>
              <a:buFont typeface="Arial"/>
              <a:buChar char="•"/>
              <a:defRPr sz="2800">
                <a:latin typeface="Roboto Medium"/>
                <a:cs typeface="Roboto Medium"/>
              </a:defRPr>
            </a:lvl3pPr>
            <a:lvl4pPr marL="1714500" indent="-342900">
              <a:buClr>
                <a:srgbClr val="006298"/>
              </a:buClr>
              <a:buFont typeface="Arial"/>
              <a:buChar char="•"/>
              <a:defRPr sz="2800">
                <a:latin typeface="Roboto Medium"/>
                <a:cs typeface="Roboto Medium"/>
              </a:defRPr>
            </a:lvl4pPr>
            <a:lvl5pPr marL="2171700" indent="-342900">
              <a:buClr>
                <a:srgbClr val="006298"/>
              </a:buClr>
              <a:buFont typeface="Arial"/>
              <a:buChar char="•"/>
              <a:defRPr sz="2800">
                <a:latin typeface="Roboto Medium"/>
                <a:cs typeface="Roboto Medium"/>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78506" y="1989403"/>
            <a:ext cx="3687096" cy="1667580"/>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6298"/>
                </a:solidFill>
                <a:latin typeface="Roboto Slab Regular"/>
                <a:cs typeface="Roboto Slab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 goes here – align top of subtitle box with bottom of title box. </a:t>
            </a:r>
          </a:p>
        </p:txBody>
      </p:sp>
      <p:sp>
        <p:nvSpPr>
          <p:cNvPr id="7" name="Slide Number Placeholder 6"/>
          <p:cNvSpPr>
            <a:spLocks noGrp="1"/>
          </p:cNvSpPr>
          <p:nvPr>
            <p:ph type="sldNum" sz="quarter" idx="12"/>
          </p:nvPr>
        </p:nvSpPr>
        <p:spPr>
          <a:xfrm>
            <a:off x="8893263" y="6192475"/>
            <a:ext cx="2844800" cy="365125"/>
          </a:xfrm>
        </p:spPr>
        <p:txBody>
          <a:bodyPr/>
          <a:lstStyle/>
          <a:p>
            <a:fld id="{58B64256-0847-0E43-8322-5E20E92606A0}" type="slidenum">
              <a:rPr lang="en-US" smtClean="0"/>
              <a:t>‹#›</a:t>
            </a:fld>
            <a:endParaRPr lang="en-US" dirty="0"/>
          </a:p>
        </p:txBody>
      </p:sp>
    </p:spTree>
    <p:extLst>
      <p:ext uri="{BB962C8B-B14F-4D97-AF65-F5344CB8AC3E}">
        <p14:creationId xmlns:p14="http://schemas.microsoft.com/office/powerpoint/2010/main" val="31497599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38227690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9156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a:t>Thank</a:t>
            </a:r>
            <a:br>
              <a:rPr lang="en-US" dirty="0"/>
            </a:br>
            <a:r>
              <a:rPr lang="en-US" dirty="0"/>
              <a:t>You.</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8862" y="1924842"/>
            <a:ext cx="4471173" cy="507831"/>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information if necessary.</a:t>
            </a:r>
          </a:p>
        </p:txBody>
      </p:sp>
    </p:spTree>
    <p:extLst>
      <p:ext uri="{BB962C8B-B14F-4D97-AF65-F5344CB8AC3E}">
        <p14:creationId xmlns:p14="http://schemas.microsoft.com/office/powerpoint/2010/main" val="640293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551802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91302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252032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50133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73849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No Image">
    <p:spTree>
      <p:nvGrpSpPr>
        <p:cNvPr id="1" name=""/>
        <p:cNvGrpSpPr/>
        <p:nvPr/>
      </p:nvGrpSpPr>
      <p:grpSpPr>
        <a:xfrm>
          <a:off x="0" y="0"/>
          <a:ext cx="0" cy="0"/>
          <a:chOff x="0" y="0"/>
          <a:chExt cx="0" cy="0"/>
        </a:xfrm>
      </p:grpSpPr>
      <p:pic>
        <p:nvPicPr>
          <p:cNvPr id="3" name="Picture 2" descr="CB16029_PPTTemplates_TitleAndDividers_Corporat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0"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tx1"/>
                </a:solidFill>
                <a:latin typeface="Roboto Slab" charset="0"/>
                <a:ea typeface="Roboto Slab" charset="0"/>
                <a:cs typeface="Roboto Slab" charset="0"/>
              </a:defRPr>
            </a:lvl1pPr>
          </a:lstStyle>
          <a:p>
            <a:r>
              <a:rPr lang="en-US" dirty="0"/>
              <a:t>Divider, call-out, etc.</a:t>
            </a:r>
          </a:p>
        </p:txBody>
      </p:sp>
      <p:sp>
        <p:nvSpPr>
          <p:cNvPr id="11"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2"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Tree>
    <p:extLst>
      <p:ext uri="{BB962C8B-B14F-4D97-AF65-F5344CB8AC3E}">
        <p14:creationId xmlns:p14="http://schemas.microsoft.com/office/powerpoint/2010/main" val="58610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298"/>
              </a:solidFill>
            </a:endParaRPr>
          </a:p>
        </p:txBody>
      </p:sp>
      <p:sp>
        <p:nvSpPr>
          <p:cNvPr id="2" name="Title 1"/>
          <p:cNvSpPr>
            <a:spLocks noGrp="1"/>
          </p:cNvSpPr>
          <p:nvPr>
            <p:ph type="ctrTitle" hasCustomPrompt="1"/>
          </p:nvPr>
        </p:nvSpPr>
        <p:spPr>
          <a:xfrm>
            <a:off x="2179486" y="2043974"/>
            <a:ext cx="7630887" cy="807382"/>
          </a:xfrm>
          <a:prstGeom prst="rect">
            <a:avLst/>
          </a:prstGeom>
        </p:spPr>
        <p:txBody>
          <a:bodyPr lIns="0" tIns="137160" rIns="0" bIns="0"/>
          <a:lstStyle>
            <a:lvl1pPr algn="ctr">
              <a:defRPr sz="4200" baseline="0">
                <a:solidFill>
                  <a:schemeClr val="bg1"/>
                </a:solidFill>
                <a:latin typeface="Roboto Slab Regular"/>
                <a:cs typeface="Roboto Slab Regular"/>
              </a:defRPr>
            </a:lvl1pPr>
          </a:lstStyle>
          <a:p>
            <a:r>
              <a:rPr lang="en-US" dirty="0"/>
              <a:t>Statement goes here.</a:t>
            </a:r>
          </a:p>
        </p:txBody>
      </p:sp>
      <p:sp>
        <p:nvSpPr>
          <p:cNvPr id="6" name="Slide Number Placeholder 5"/>
          <p:cNvSpPr>
            <a:spLocks noGrp="1"/>
          </p:cNvSpPr>
          <p:nvPr>
            <p:ph type="sldNum" sz="quarter" idx="12"/>
          </p:nvPr>
        </p:nvSpPr>
        <p:spPr>
          <a:xfrm>
            <a:off x="8887309" y="6193618"/>
            <a:ext cx="2844800" cy="365125"/>
          </a:xfrm>
        </p:spPr>
        <p:txBody>
          <a:bodyPr tIns="0" rIns="0" bIns="0" anchor="b"/>
          <a:lstStyle/>
          <a:p>
            <a:fld id="{E58C0DC8-E089-4D4A-A71C-1ACF76415CE6}" type="slidenum">
              <a:rPr lang="en-US" smtClean="0"/>
              <a:t>‹#›</a:t>
            </a:fld>
            <a:endParaRPr lang="en-US" dirty="0"/>
          </a:p>
        </p:txBody>
      </p:sp>
      <p:sp>
        <p:nvSpPr>
          <p:cNvPr id="9" name="Rectangle 8"/>
          <p:cNvSpPr/>
          <p:nvPr userDrawn="1"/>
        </p:nvSpPr>
        <p:spPr>
          <a:xfrm>
            <a:off x="2179486" y="1923691"/>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6"/>
          <p:cNvSpPr>
            <a:spLocks noGrp="1"/>
          </p:cNvSpPr>
          <p:nvPr>
            <p:ph type="body" sz="quarter" idx="10" hasCustomPrompt="1"/>
          </p:nvPr>
        </p:nvSpPr>
        <p:spPr>
          <a:xfrm>
            <a:off x="2179485" y="2851356"/>
            <a:ext cx="7630888" cy="507831"/>
          </a:xfrm>
          <a:prstGeom prst="rect">
            <a:avLst/>
          </a:prstGeom>
        </p:spPr>
        <p:txBody>
          <a:bodyPr wrap="square" lIns="0" tIns="228600" rIns="0" bIns="0">
            <a:spAutoFit/>
          </a:bodyPr>
          <a:lstStyle>
            <a:lvl1pPr marL="0" indent="0" algn="ctr">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09398"/>
          </a:xfrm>
          <a:prstGeom prst="rect">
            <a:avLst/>
          </a:prstGeom>
        </p:spPr>
        <p:txBody>
          <a:bodyPr wrap="square" lIns="0" tIns="0" rIns="0" bIns="0" numCol="3" spcCol="914400">
            <a:spAutoFit/>
          </a:bodyPr>
          <a:lstStyle>
            <a:lvl1pPr marL="285750" indent="-285750" algn="ctr">
              <a:lnSpc>
                <a:spcPct val="100000"/>
              </a:lnSpc>
              <a:buFont typeface="Arial"/>
              <a:buChar char="•"/>
              <a:defRPr sz="1800"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points go here</a:t>
            </a:r>
          </a:p>
          <a:p>
            <a:pPr lvl="0"/>
            <a:endParaRPr lang="en-US" dirty="0"/>
          </a:p>
          <a:p>
            <a:pPr lvl="0"/>
            <a:r>
              <a:rPr lang="en-US" dirty="0"/>
              <a:t>Bullet points go here</a:t>
            </a:r>
          </a:p>
          <a:p>
            <a:pPr lvl="0"/>
            <a:endParaRPr lang="en-US" dirty="0"/>
          </a:p>
          <a:p>
            <a:pPr lvl="0"/>
            <a:r>
              <a:rPr lang="en-US" dirty="0"/>
              <a:t>Bullet points go here</a:t>
            </a:r>
          </a:p>
          <a:p>
            <a:pPr lvl="0"/>
            <a:endParaRPr lang="en-US" dirty="0"/>
          </a:p>
        </p:txBody>
      </p:sp>
    </p:spTree>
    <p:extLst>
      <p:ext uri="{BB962C8B-B14F-4D97-AF65-F5344CB8AC3E}">
        <p14:creationId xmlns:p14="http://schemas.microsoft.com/office/powerpoint/2010/main" val="356645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 Statement Slide - No Imag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79486" y="2043974"/>
            <a:ext cx="7630887" cy="807382"/>
          </a:xfrm>
          <a:prstGeom prst="rect">
            <a:avLst/>
          </a:prstGeom>
        </p:spPr>
        <p:txBody>
          <a:bodyPr lIns="0" tIns="137160" rIns="0" bIns="0"/>
          <a:lstStyle>
            <a:lvl1pPr algn="ctr">
              <a:defRPr sz="4200" baseline="0">
                <a:solidFill>
                  <a:schemeClr val="tx1"/>
                </a:solidFill>
                <a:latin typeface="Roboto Slab Regular"/>
                <a:cs typeface="Roboto Slab Regular"/>
              </a:defRPr>
            </a:lvl1pPr>
          </a:lstStyle>
          <a:p>
            <a:r>
              <a:rPr lang="en-US" dirty="0"/>
              <a:t>Statement goes here.</a:t>
            </a:r>
          </a:p>
        </p:txBody>
      </p:sp>
      <p:sp>
        <p:nvSpPr>
          <p:cNvPr id="6" name="Slide Number Placeholder 5"/>
          <p:cNvSpPr>
            <a:spLocks noGrp="1"/>
          </p:cNvSpPr>
          <p:nvPr>
            <p:ph type="sldNum" sz="quarter" idx="12"/>
          </p:nvPr>
        </p:nvSpPr>
        <p:spPr>
          <a:xfrm>
            <a:off x="8884323" y="6193618"/>
            <a:ext cx="2844800" cy="365125"/>
          </a:xfrm>
        </p:spPr>
        <p:txBody>
          <a:bodyPr lIns="0" tIns="0" rIns="0" bIns="0" anchor="b"/>
          <a:lstStyle/>
          <a:p>
            <a:fld id="{E58C0DC8-E089-4D4A-A71C-1ACF76415CE6}" type="slidenum">
              <a:rPr lang="en-US" smtClean="0"/>
              <a:t>‹#›</a:t>
            </a:fld>
            <a:endParaRPr lang="en-US" dirty="0"/>
          </a:p>
        </p:txBody>
      </p:sp>
      <p:sp>
        <p:nvSpPr>
          <p:cNvPr id="9" name="Rectangle 8"/>
          <p:cNvSpPr/>
          <p:nvPr userDrawn="1"/>
        </p:nvSpPr>
        <p:spPr>
          <a:xfrm>
            <a:off x="2179486" y="1923691"/>
            <a:ext cx="7630887" cy="111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 Placeholder 16"/>
          <p:cNvSpPr>
            <a:spLocks noGrp="1"/>
          </p:cNvSpPr>
          <p:nvPr>
            <p:ph type="body" sz="quarter" idx="10" hasCustomPrompt="1"/>
          </p:nvPr>
        </p:nvSpPr>
        <p:spPr>
          <a:xfrm>
            <a:off x="2179485" y="2851356"/>
            <a:ext cx="7630888" cy="507831"/>
          </a:xfrm>
          <a:prstGeom prst="rect">
            <a:avLst/>
          </a:prstGeom>
        </p:spPr>
        <p:txBody>
          <a:bodyPr wrap="square" lIns="0" tIns="228600" rIns="0" bIns="0">
            <a:spAutoFit/>
          </a:bodyPr>
          <a:lstStyle>
            <a:lvl1pPr marL="0" indent="0" algn="ctr">
              <a:lnSpc>
                <a:spcPct val="100000"/>
              </a:lnSpc>
              <a:buNone/>
              <a:defRPr sz="1800" b="1" normalizeH="0" baseline="0">
                <a:solidFill>
                  <a:srgbClr val="006298"/>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09398"/>
          </a:xfrm>
          <a:prstGeom prst="rect">
            <a:avLst/>
          </a:prstGeom>
        </p:spPr>
        <p:txBody>
          <a:bodyPr wrap="square" lIns="0" tIns="0" rIns="0" bIns="0" numCol="3" spcCol="914400">
            <a:spAutoFit/>
          </a:bodyPr>
          <a:lstStyle>
            <a:lvl1pPr marL="285750" indent="-285750" algn="ctr">
              <a:lnSpc>
                <a:spcPct val="100000"/>
              </a:lnSpc>
              <a:buClr>
                <a:srgbClr val="006298"/>
              </a:buClr>
              <a:buFont typeface="Arial"/>
              <a:buChar char="•"/>
              <a:defRPr sz="1800" b="1" normalizeH="0" baseline="0">
                <a:solidFill>
                  <a:schemeClr val="tx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points go here</a:t>
            </a:r>
          </a:p>
          <a:p>
            <a:pPr lvl="0"/>
            <a:endParaRPr lang="en-US" dirty="0"/>
          </a:p>
          <a:p>
            <a:pPr lvl="0"/>
            <a:r>
              <a:rPr lang="en-US" dirty="0"/>
              <a:t>Bullet points go here</a:t>
            </a:r>
          </a:p>
          <a:p>
            <a:pPr lvl="0"/>
            <a:endParaRPr lang="en-US" dirty="0"/>
          </a:p>
          <a:p>
            <a:pPr lvl="0"/>
            <a:r>
              <a:rPr lang="en-US" dirty="0"/>
              <a:t>Bullet points go here</a:t>
            </a:r>
          </a:p>
          <a:p>
            <a:pPr lvl="0"/>
            <a:endParaRPr lang="en-US" dirty="0"/>
          </a:p>
        </p:txBody>
      </p:sp>
    </p:spTree>
    <p:extLst>
      <p:ext uri="{BB962C8B-B14F-4D97-AF65-F5344CB8AC3E}">
        <p14:creationId xmlns:p14="http://schemas.microsoft.com/office/powerpoint/2010/main" val="419004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39522786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918544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239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54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jpg"/><Relationship Id="rId4" Type="http://schemas.openxmlformats.org/officeDocument/2006/relationships/slideLayout" Target="../slideLayouts/slideLayout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674" r:id="rId1"/>
    <p:sldLayoutId id="2147483734" r:id="rId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Roboto Slab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Roboto Slab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Roboto Slab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Roboto Slab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0DC8-E089-4D4A-A71C-1ACF76415CE6}" type="slidenum">
              <a:rPr lang="en-US" smtClean="0"/>
              <a:t>‹#›</a:t>
            </a:fld>
            <a:endParaRPr lang="en-US" dirty="0"/>
          </a:p>
        </p:txBody>
      </p:sp>
      <p:pic>
        <p:nvPicPr>
          <p:cNvPr id="7" name="Picture 6" descr="CB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67" y="6269614"/>
            <a:ext cx="1292760" cy="378119"/>
          </a:xfrm>
          <a:prstGeom prst="rect">
            <a:avLst/>
          </a:prstGeom>
        </p:spPr>
      </p:pic>
    </p:spTree>
    <p:extLst>
      <p:ext uri="{BB962C8B-B14F-4D97-AF65-F5344CB8AC3E}">
        <p14:creationId xmlns:p14="http://schemas.microsoft.com/office/powerpoint/2010/main" val="3861318769"/>
      </p:ext>
    </p:extLst>
  </p:cSld>
  <p:clrMap bg1="lt1" tx1="dk1" bg2="lt2" tx2="dk2" accent1="accent1" accent2="accent2" accent3="accent3" accent4="accent4" accent5="accent5" accent6="accent6" hlink="hlink" folHlink="folHlink"/>
  <p:sldLayoutIdLst>
    <p:sldLayoutId id="2147483807" r:id="rId1"/>
    <p:sldLayoutId id="214748380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B16029_PPTTemplates_TitleAndDividers_Corporate-22.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a:solidFill>
                  <a:schemeClr val="tx1">
                    <a:tint val="75000"/>
                  </a:schemeClr>
                </a:solidFill>
                <a:latin typeface="Roboto Slab" charset="0"/>
                <a:ea typeface="Roboto Slab" charset="0"/>
                <a:cs typeface="Roboto Slab" charset="0"/>
              </a:defRPr>
            </a:lvl1pPr>
          </a:lstStyle>
          <a:p>
            <a:fld id="{017ED8CA-143E-8B40-B3C8-0174DDF149EE}" type="slidenum">
              <a:rPr lang="en-US" smtClean="0"/>
              <a:pPr/>
              <a:t>‹#›</a:t>
            </a:fld>
            <a:endParaRPr lang="en-US" dirty="0"/>
          </a:p>
        </p:txBody>
      </p:sp>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732" r:id="rId1"/>
    <p:sldLayoutId id="2147483736" r:id="rId2"/>
    <p:sldLayoutId id="2147483735" r:id="rId3"/>
    <p:sldLayoutId id="2147483737" r:id="rId4"/>
    <p:sldLayoutId id="2147483738" r:id="rId5"/>
    <p:sldLayoutId id="2147483739" r:id="rId6"/>
    <p:sldLayoutId id="2147483733" r:id="rId7"/>
    <p:sldLayoutId id="2147483824" r:id="rId8"/>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0308" y="628260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9C267-FC72-D447-BF05-09A3351C68CB}" type="slidenum">
              <a:rPr lang="en-US" smtClean="0"/>
              <a:t>‹#›</a:t>
            </a:fld>
            <a:endParaRPr lang="en-US" dirty="0"/>
          </a:p>
        </p:txBody>
      </p:sp>
      <p:sp>
        <p:nvSpPr>
          <p:cNvPr id="8" name="Rectangle 7"/>
          <p:cNvSpPr/>
          <p:nvPr/>
        </p:nvSpPr>
        <p:spPr>
          <a:xfrm>
            <a:off x="466611" y="464489"/>
            <a:ext cx="6276679" cy="87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B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67" y="6269614"/>
            <a:ext cx="1292760" cy="378119"/>
          </a:xfrm>
          <a:prstGeom prst="rect">
            <a:avLst/>
          </a:prstGeom>
        </p:spPr>
      </p:pic>
    </p:spTree>
    <p:extLst>
      <p:ext uri="{BB962C8B-B14F-4D97-AF65-F5344CB8AC3E}">
        <p14:creationId xmlns:p14="http://schemas.microsoft.com/office/powerpoint/2010/main" val="138862032"/>
      </p:ext>
    </p:extLst>
  </p:cSld>
  <p:clrMap bg1="lt1" tx1="dk1" bg2="lt2" tx2="dk2" accent1="accent1" accent2="accent2" accent3="accent3" accent4="accent4" accent5="accent5" accent6="accent6" hlink="hlink" folHlink="folHlink"/>
  <p:sldLayoutIdLst>
    <p:sldLayoutId id="2147483810" r:id="rId1"/>
    <p:sldLayoutId id="2147483811" r:id="rId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t>‹#›</a:t>
            </a:fld>
            <a:endParaRPr lang="en-US" dirty="0"/>
          </a:p>
        </p:txBody>
      </p:sp>
    </p:spTree>
    <p:extLst>
      <p:ext uri="{BB962C8B-B14F-4D97-AF65-F5344CB8AC3E}">
        <p14:creationId xmlns:p14="http://schemas.microsoft.com/office/powerpoint/2010/main" val="2089519705"/>
      </p:ext>
    </p:extLst>
  </p:cSld>
  <p:clrMap bg1="lt1" tx1="dk1" bg2="lt2" tx2="dk2" accent1="accent1" accent2="accent2" accent3="accent3" accent4="accent4" accent5="accent5" accent6="accent6" hlink="hlink" folHlink="folHlink"/>
  <p:sldLayoutIdLst>
    <p:sldLayoutId id="2147483813" r:id="rId1"/>
  </p:sldLayoutIdLst>
  <p:transition spd="slow">
    <p:push dir="u"/>
  </p:transition>
  <p:hf hdr="0" ftr="0" dt="0"/>
  <p:txStyles>
    <p:titleStyle>
      <a:lvl1pPr algn="l" defTabSz="457200" rtl="0" eaLnBrk="1" latinLnBrk="0" hangingPunct="1">
        <a:lnSpc>
          <a:spcPct val="90000"/>
        </a:lnSpc>
        <a:spcBef>
          <a:spcPct val="0"/>
        </a:spcBef>
        <a:buNone/>
        <a:defRPr sz="3800" kern="1200" baseline="0">
          <a:solidFill>
            <a:schemeClr val="tx1"/>
          </a:solidFill>
          <a:latin typeface="Roboto Slab Regular"/>
          <a:ea typeface="+mj-ea"/>
          <a:cs typeface="Roboto Slab Regular"/>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800" kern="1200" baseline="0">
          <a:solidFill>
            <a:srgbClr val="702F8A"/>
          </a:solidFill>
          <a:latin typeface="Roboto Slab Regular"/>
          <a:ea typeface="+mn-ea"/>
          <a:cs typeface="Roboto Slab Regular"/>
        </a:defRPr>
      </a:lvl1pPr>
      <a:lvl2pPr marL="4572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2pPr>
      <a:lvl3pPr marL="9144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3pPr>
      <a:lvl4pPr marL="13716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4pPr>
      <a:lvl5pPr marL="18288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983407" y="6192475"/>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58B64256-0847-0E43-8322-5E20E92606A0}" type="slidenum">
              <a:rPr lang="en-US" smtClean="0"/>
              <a:t>‹#›</a:t>
            </a:fld>
            <a:endParaRPr lang="en-US" dirty="0"/>
          </a:p>
        </p:txBody>
      </p:sp>
    </p:spTree>
    <p:extLst>
      <p:ext uri="{BB962C8B-B14F-4D97-AF65-F5344CB8AC3E}">
        <p14:creationId xmlns:p14="http://schemas.microsoft.com/office/powerpoint/2010/main" val="637806153"/>
      </p:ext>
    </p:extLst>
  </p:cSld>
  <p:clrMap bg1="lt1" tx1="dk1" bg2="lt2" tx2="dk2" accent1="accent1" accent2="accent2" accent3="accent3" accent4="accent4" accent5="accent5" accent6="accent6" hlink="hlink" folHlink="folHlink"/>
  <p:sldLayoutIdLst>
    <p:sldLayoutId id="2147483815" r:id="rId1"/>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B16029_PPTTemplates_TitleAndDividers_Corporate-2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a:solidFill>
                  <a:schemeClr val="tx1">
                    <a:tint val="75000"/>
                  </a:schemeClr>
                </a:solidFill>
                <a:latin typeface="Roboto Slab" charset="0"/>
                <a:ea typeface="Roboto Slab" charset="0"/>
                <a:cs typeface="Roboto Slab"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Tree>
    <p:extLst>
      <p:ext uri="{BB962C8B-B14F-4D97-AF65-F5344CB8AC3E}">
        <p14:creationId xmlns:p14="http://schemas.microsoft.com/office/powerpoint/2010/main" val="9439752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ces.collegeboard.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cesportal.collegeboard.or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ces.collegeboard.org/pdf/aces-data-preparation-guide.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ces.collegeboard.org/pdf/aces-data-preparation-guide.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ces.collegeboard.org/html/aces-admission-validity-sample-infograph.html#section-1-descriptive-summary-of-the-admission-measure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acesportal.collegeboard.org" TargetMode="External"/><Relationship Id="rId7"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s://aces.collegeboard.org/pdf/aces-data-preparation-guide.pdf" TargetMode="External"/><Relationship Id="rId5" Type="http://schemas.openxmlformats.org/officeDocument/2006/relationships/hyperlink" Target="https://aces.collegeboard.org/pdf/aces-sat-admission-validity-study-guide.pdf" TargetMode="External"/><Relationship Id="rId4" Type="http://schemas.openxmlformats.org/officeDocument/2006/relationships/hyperlink" Target="https://aces.collegeboard.org/xlsx/national-sat-validity-study-data-template-4-year.xls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aces.collegeboard.org/pdf/aces-data-sharing-agreement.pdf" TargetMode="External"/><Relationship Id="rId2" Type="http://schemas.openxmlformats.org/officeDocument/2006/relationships/hyperlink" Target="https://aces.collegeboard.org/pdf/aces-admission-validity-sample-report.pdf" TargetMode="External"/><Relationship Id="rId1" Type="http://schemas.openxmlformats.org/officeDocument/2006/relationships/slideLayout" Target="../slideLayouts/slideLayout7.xml"/><Relationship Id="rId4" Type="http://schemas.openxmlformats.org/officeDocument/2006/relationships/hyperlink" Target="mailto:hng@collegeboard.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mailto:hng@collegeboard.org" TargetMode="External"/><Relationship Id="rId5" Type="http://schemas.openxmlformats.org/officeDocument/2006/relationships/hyperlink" Target="mailto:aces-collegeboard@norc.org"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ces.collegeboard.org/"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ces.collegeboard.org/resources" TargetMode="External"/><Relationship Id="rId1" Type="http://schemas.openxmlformats.org/officeDocument/2006/relationships/slideLayout" Target="../slideLayouts/slideLayout7.xml"/><Relationship Id="rId5" Type="http://schemas.openxmlformats.org/officeDocument/2006/relationships/hyperlink" Target="https://aces.collegeboard.org/frequently-asked-questions" TargetMode="External"/><Relationship Id="rId4" Type="http://schemas.openxmlformats.org/officeDocument/2006/relationships/hyperlink" Target="https://aces.collegeboard.org/pdf/aces-sat-admission-validity-study-guid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ces.collegeboard.org/xlsx/national-sat-validity-study-data-template-4-year.xlsx"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https://aces.collegeboard.org/pdf/aces-data-preparation-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49" y="1929788"/>
            <a:ext cx="4549240" cy="2160591"/>
          </a:xfrm>
        </p:spPr>
        <p:txBody>
          <a:bodyPr/>
          <a:lstStyle/>
          <a:p>
            <a:r>
              <a:rPr lang="en-US" sz="4800" dirty="0"/>
              <a:t>National SAT Validity Study</a:t>
            </a:r>
            <a:br>
              <a:rPr lang="en-US" sz="4800" dirty="0"/>
            </a:br>
            <a:r>
              <a:rPr lang="en-US" sz="1100" dirty="0"/>
              <a:t/>
            </a:r>
            <a:br>
              <a:rPr lang="en-US" sz="1100" dirty="0"/>
            </a:br>
            <a:r>
              <a:rPr lang="en-US" sz="1100" dirty="0"/>
              <a:t/>
            </a:r>
            <a:br>
              <a:rPr lang="en-US" sz="1100" dirty="0"/>
            </a:br>
            <a:r>
              <a:rPr lang="en-US" sz="2800" dirty="0">
                <a:solidFill>
                  <a:schemeClr val="bg2">
                    <a:lumMod val="50000"/>
                  </a:schemeClr>
                </a:solidFill>
              </a:rPr>
              <a:t>Participation Details</a:t>
            </a:r>
            <a:endParaRPr lang="en-US" sz="4800" dirty="0">
              <a:solidFill>
                <a:schemeClr val="bg2">
                  <a:lumMod val="50000"/>
                </a:schemeClr>
              </a:solidFill>
            </a:endParaRPr>
          </a:p>
        </p:txBody>
      </p:sp>
      <p:sp>
        <p:nvSpPr>
          <p:cNvPr id="4" name="Text Placeholder 3"/>
          <p:cNvSpPr>
            <a:spLocks noGrp="1"/>
          </p:cNvSpPr>
          <p:nvPr>
            <p:ph type="body" sz="quarter" idx="12"/>
          </p:nvPr>
        </p:nvSpPr>
        <p:spPr>
          <a:xfrm>
            <a:off x="1458686" y="4705247"/>
            <a:ext cx="3824287" cy="332399"/>
          </a:xfrm>
        </p:spPr>
        <p:txBody>
          <a:bodyPr/>
          <a:lstStyle/>
          <a:p>
            <a:pPr algn="ctr"/>
            <a:r>
              <a:rPr lang="en-US" sz="2400" dirty="0"/>
              <a:t>April 2018</a:t>
            </a:r>
          </a:p>
        </p:txBody>
      </p:sp>
    </p:spTree>
    <p:extLst>
      <p:ext uri="{BB962C8B-B14F-4D97-AF65-F5344CB8AC3E}">
        <p14:creationId xmlns:p14="http://schemas.microsoft.com/office/powerpoint/2010/main" val="245247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2BCCBCC-75E0-4A24-A952-7450536435D2}"/>
              </a:ext>
            </a:extLst>
          </p:cNvPr>
          <p:cNvSpPr>
            <a:spLocks noGrp="1"/>
          </p:cNvSpPr>
          <p:nvPr>
            <p:ph type="title"/>
          </p:nvPr>
        </p:nvSpPr>
        <p:spPr>
          <a:xfrm>
            <a:off x="1308857" y="2040822"/>
            <a:ext cx="4001193" cy="1800493"/>
          </a:xfrm>
        </p:spPr>
        <p:txBody>
          <a:bodyPr/>
          <a:lstStyle/>
          <a:p>
            <a:r>
              <a:rPr lang="en-US" sz="4000" dirty="0"/>
              <a:t>Overview of the ACES System</a:t>
            </a:r>
            <a:br>
              <a:rPr lang="en-US" sz="4000" dirty="0"/>
            </a:br>
            <a:endParaRPr lang="en-US" sz="4000" dirty="0"/>
          </a:p>
        </p:txBody>
      </p:sp>
      <p:sp>
        <p:nvSpPr>
          <p:cNvPr id="8" name="Text Placeholder 7">
            <a:extLst>
              <a:ext uri="{FF2B5EF4-FFF2-40B4-BE49-F238E27FC236}">
                <a16:creationId xmlns:a16="http://schemas.microsoft.com/office/drawing/2014/main" xmlns="" id="{81A3DA77-EEEE-412B-869D-503DD99DBAD5}"/>
              </a:ext>
            </a:extLst>
          </p:cNvPr>
          <p:cNvSpPr>
            <a:spLocks noGrp="1"/>
          </p:cNvSpPr>
          <p:nvPr>
            <p:ph type="body" sz="quarter" idx="10"/>
          </p:nvPr>
        </p:nvSpPr>
        <p:spPr>
          <a:xfrm>
            <a:off x="1309084" y="3347862"/>
            <a:ext cx="4001193" cy="507831"/>
          </a:xfrm>
        </p:spPr>
        <p:txBody>
          <a:bodyPr/>
          <a:lstStyle/>
          <a:p>
            <a:r>
              <a:rPr lang="en-US" dirty="0"/>
              <a:t>…take a look inside</a:t>
            </a:r>
          </a:p>
        </p:txBody>
      </p:sp>
      <p:sp>
        <p:nvSpPr>
          <p:cNvPr id="3" name="Slide Number Placeholder 2">
            <a:extLst>
              <a:ext uri="{FF2B5EF4-FFF2-40B4-BE49-F238E27FC236}">
                <a16:creationId xmlns:a16="http://schemas.microsoft.com/office/drawing/2014/main" xmlns="" id="{86D90DD4-17E1-4A86-9249-2F974A18BD12}"/>
              </a:ext>
            </a:extLst>
          </p:cNvPr>
          <p:cNvSpPr>
            <a:spLocks noGrp="1"/>
          </p:cNvSpPr>
          <p:nvPr>
            <p:ph type="sldNum" sz="quarter" idx="4294967295"/>
          </p:nvPr>
        </p:nvSpPr>
        <p:spPr>
          <a:xfrm>
            <a:off x="9448800" y="6192838"/>
            <a:ext cx="2743200" cy="365125"/>
          </a:xfrm>
          <a:prstGeom prst="rect">
            <a:avLst/>
          </a:prstGeom>
        </p:spPr>
        <p:txBody>
          <a:bodyPr/>
          <a:lstStyle/>
          <a:p>
            <a:pPr algn="r"/>
            <a:r>
              <a:rPr lang="en-US" dirty="0"/>
              <a:t>10</a:t>
            </a:r>
          </a:p>
        </p:txBody>
      </p:sp>
    </p:spTree>
    <p:extLst>
      <p:ext uri="{BB962C8B-B14F-4D97-AF65-F5344CB8AC3E}">
        <p14:creationId xmlns:p14="http://schemas.microsoft.com/office/powerpoint/2010/main" val="172539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66611" y="555809"/>
            <a:ext cx="3741179" cy="581698"/>
          </a:xfrm>
        </p:spPr>
        <p:txBody>
          <a:bodyPr/>
          <a:lstStyle/>
          <a:p>
            <a:r>
              <a:rPr lang="en-US" dirty="0"/>
              <a:t>More about ACES?</a:t>
            </a:r>
          </a:p>
        </p:txBody>
      </p:sp>
      <p:sp>
        <p:nvSpPr>
          <p:cNvPr id="7" name="Text Placeholder 4"/>
          <p:cNvSpPr>
            <a:spLocks noGrp="1"/>
          </p:cNvSpPr>
          <p:nvPr>
            <p:ph type="body" sz="quarter" idx="13"/>
          </p:nvPr>
        </p:nvSpPr>
        <p:spPr>
          <a:xfrm>
            <a:off x="466052" y="2631457"/>
            <a:ext cx="3741738" cy="2000548"/>
          </a:xfrm>
        </p:spPr>
        <p:txBody>
          <a:bodyPr/>
          <a:lstStyle/>
          <a:p>
            <a:r>
              <a:rPr lang="en-US" sz="2400" dirty="0">
                <a:hlinkClick r:id="rId2"/>
              </a:rPr>
              <a:t>aces.collegeboard.org</a:t>
            </a:r>
            <a:endParaRPr lang="en-US" sz="2400" dirty="0"/>
          </a:p>
          <a:p>
            <a:endParaRPr lang="en-US" sz="2000" dirty="0"/>
          </a:p>
          <a:p>
            <a:r>
              <a:rPr lang="en-US" sz="2000" b="0" dirty="0">
                <a:solidFill>
                  <a:schemeClr val="tx1"/>
                </a:solidFill>
                <a:latin typeface="+mj-lt"/>
              </a:rPr>
              <a:t>Note that only .edu and .gov email addresses can create accounts.</a:t>
            </a:r>
          </a:p>
          <a:p>
            <a:endParaRPr lang="en-US" dirty="0"/>
          </a:p>
        </p:txBody>
      </p:sp>
      <p:pic>
        <p:nvPicPr>
          <p:cNvPr id="1026" name="Picture 2" descr="Picture of the main ACES homepage--https://aces.collegeboard.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789" y="708339"/>
            <a:ext cx="7140327" cy="528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descr="Picture of the main ACES homepage--https://aces.collegeboard.org"/>
          <p:cNvCxnSpPr/>
          <p:nvPr/>
        </p:nvCxnSpPr>
        <p:spPr>
          <a:xfrm flipV="1">
            <a:off x="7263538" y="3420093"/>
            <a:ext cx="1076494" cy="42751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Tree>
    <p:extLst>
      <p:ext uri="{BB962C8B-B14F-4D97-AF65-F5344CB8AC3E}">
        <p14:creationId xmlns:p14="http://schemas.microsoft.com/office/powerpoint/2010/main" val="363779045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DBBCC07-DED7-4F14-A50E-4AAF8D39A5D3}"/>
              </a:ext>
            </a:extLst>
          </p:cNvPr>
          <p:cNvSpPr>
            <a:spLocks noGrp="1"/>
          </p:cNvSpPr>
          <p:nvPr>
            <p:ph type="title"/>
          </p:nvPr>
        </p:nvSpPr>
        <p:spPr>
          <a:xfrm>
            <a:off x="466611" y="555809"/>
            <a:ext cx="3741179" cy="1024896"/>
          </a:xfrm>
        </p:spPr>
        <p:txBody>
          <a:bodyPr/>
          <a:lstStyle/>
          <a:p>
            <a:r>
              <a:rPr lang="en-US" dirty="0"/>
              <a:t>Overview of the ACES system</a:t>
            </a:r>
          </a:p>
        </p:txBody>
      </p:sp>
      <p:pic>
        <p:nvPicPr>
          <p:cNvPr id="6" name="Picture 5" descr="Screenshot of the ACES System login page--https://acesportal.collegeboard.org">
            <a:extLst>
              <a:ext uri="{FF2B5EF4-FFF2-40B4-BE49-F238E27FC236}">
                <a16:creationId xmlns:a16="http://schemas.microsoft.com/office/drawing/2014/main" xmlns="" id="{D70511CE-A7B3-4CEA-A264-E990FB39DFC9}"/>
              </a:ext>
            </a:extLst>
          </p:cNvPr>
          <p:cNvPicPr>
            <a:picLocks noChangeAspect="1"/>
          </p:cNvPicPr>
          <p:nvPr/>
        </p:nvPicPr>
        <p:blipFill>
          <a:blip r:embed="rId2"/>
          <a:stretch>
            <a:fillRect/>
          </a:stretch>
        </p:blipFill>
        <p:spPr>
          <a:xfrm>
            <a:off x="651799" y="2527852"/>
            <a:ext cx="3417366" cy="3665765"/>
          </a:xfrm>
          <a:prstGeom prst="rect">
            <a:avLst/>
          </a:prstGeom>
        </p:spPr>
      </p:pic>
      <p:sp>
        <p:nvSpPr>
          <p:cNvPr id="2" name="Content Placeholder 1">
            <a:extLst>
              <a:ext uri="{FF2B5EF4-FFF2-40B4-BE49-F238E27FC236}">
                <a16:creationId xmlns:a16="http://schemas.microsoft.com/office/drawing/2014/main" xmlns="" id="{3FF9A5FC-CBC4-44E8-8B11-B69E337D65C2}"/>
              </a:ext>
            </a:extLst>
          </p:cNvPr>
          <p:cNvSpPr>
            <a:spLocks noGrp="1"/>
          </p:cNvSpPr>
          <p:nvPr>
            <p:ph idx="1"/>
          </p:nvPr>
        </p:nvSpPr>
        <p:spPr>
          <a:xfrm>
            <a:off x="4773478" y="555809"/>
            <a:ext cx="7223450" cy="5372292"/>
          </a:xfrm>
        </p:spPr>
        <p:txBody>
          <a:bodyPr/>
          <a:lstStyle/>
          <a:p>
            <a:r>
              <a:rPr lang="en-US" sz="2400" dirty="0"/>
              <a:t>New user account registration	</a:t>
            </a:r>
          </a:p>
          <a:p>
            <a:pPr lvl="1"/>
            <a:r>
              <a:rPr lang="en-US" sz="2400" dirty="0"/>
              <a:t>Go to </a:t>
            </a:r>
            <a:r>
              <a:rPr lang="en-US" sz="2400" dirty="0">
                <a:hlinkClick r:id="rId3" tooltip="acesportal.collegeboard.org"/>
              </a:rPr>
              <a:t>https://acesportal.collegeboard.org</a:t>
            </a:r>
            <a:r>
              <a:rPr lang="en-US" sz="2400" dirty="0"/>
              <a:t>.</a:t>
            </a:r>
          </a:p>
          <a:p>
            <a:pPr lvl="1"/>
            <a:r>
              <a:rPr lang="en-US" sz="2400" dirty="0"/>
              <a:t>Complete user profile (name, title, institution, contact information). </a:t>
            </a:r>
          </a:p>
          <a:p>
            <a:pPr marL="822960" lvl="2">
              <a:buFont typeface="Wingdings" panose="05000000000000000000" pitchFamily="2" charset="2"/>
              <a:buChar char="ü"/>
            </a:pPr>
            <a:r>
              <a:rPr lang="en-US" sz="2400" i="1" dirty="0"/>
              <a:t>	Email must be a .gov or .edu address.</a:t>
            </a:r>
          </a:p>
          <a:p>
            <a:pPr lvl="1"/>
            <a:r>
              <a:rPr lang="en-US" sz="2400" dirty="0"/>
              <a:t>Once account is created, check your inbox for a confirmation email to activate account.</a:t>
            </a:r>
          </a:p>
          <a:p>
            <a:pPr lvl="1"/>
            <a:r>
              <a:rPr lang="en-US" sz="2400" dirty="0"/>
              <a:t>Return to </a:t>
            </a:r>
            <a:r>
              <a:rPr lang="en-US" sz="2400" dirty="0">
                <a:hlinkClick r:id="rId3"/>
              </a:rPr>
              <a:t>ACES</a:t>
            </a:r>
            <a:r>
              <a:rPr lang="en-US" sz="2400" dirty="0"/>
              <a:t> to create password and log in.</a:t>
            </a:r>
          </a:p>
          <a:p>
            <a:pPr lvl="1"/>
            <a:endParaRPr lang="en-US" sz="2400" dirty="0"/>
          </a:p>
          <a:p>
            <a:pPr lvl="1"/>
            <a:endParaRPr lang="en-US" sz="2000" dirty="0"/>
          </a:p>
        </p:txBody>
      </p:sp>
      <p:sp>
        <p:nvSpPr>
          <p:cNvPr id="3" name="Slide Number Placeholder 2">
            <a:extLst>
              <a:ext uri="{FF2B5EF4-FFF2-40B4-BE49-F238E27FC236}">
                <a16:creationId xmlns:a16="http://schemas.microsoft.com/office/drawing/2014/main" xmlns="" id="{79115965-19AC-4920-AAD8-D2BBF2D9ED56}"/>
              </a:ext>
            </a:extLst>
          </p:cNvPr>
          <p:cNvSpPr>
            <a:spLocks noGrp="1"/>
          </p:cNvSpPr>
          <p:nvPr>
            <p:ph type="sldNum" sz="quarter" idx="12"/>
          </p:nvPr>
        </p:nvSpPr>
        <p:spPr/>
        <p:txBody>
          <a:bodyPr/>
          <a:lstStyle/>
          <a:p>
            <a:fld id="{017ED8CA-143E-8B40-B3C8-0174DDF149EE}" type="slidenum">
              <a:rPr lang="en-US" smtClean="0"/>
              <a:t>12</a:t>
            </a:fld>
            <a:endParaRPr lang="en-US" dirty="0"/>
          </a:p>
        </p:txBody>
      </p:sp>
    </p:spTree>
    <p:extLst>
      <p:ext uri="{BB962C8B-B14F-4D97-AF65-F5344CB8AC3E}">
        <p14:creationId xmlns:p14="http://schemas.microsoft.com/office/powerpoint/2010/main" val="276586381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AADF26-80F8-44C4-BE2E-8DA4B9EDB3B2}"/>
              </a:ext>
            </a:extLst>
          </p:cNvPr>
          <p:cNvSpPr>
            <a:spLocks noGrp="1"/>
          </p:cNvSpPr>
          <p:nvPr>
            <p:ph type="title"/>
          </p:nvPr>
        </p:nvSpPr>
        <p:spPr>
          <a:xfrm>
            <a:off x="466611" y="555809"/>
            <a:ext cx="3741179" cy="581698"/>
          </a:xfrm>
        </p:spPr>
        <p:txBody>
          <a:bodyPr/>
          <a:lstStyle/>
          <a:p>
            <a:r>
              <a:rPr lang="en-US" dirty="0"/>
              <a:t>Encryption</a:t>
            </a:r>
          </a:p>
        </p:txBody>
      </p:sp>
      <p:sp>
        <p:nvSpPr>
          <p:cNvPr id="5" name="Text Placeholder 4" descr="Decp">
            <a:extLst>
              <a:ext uri="{FF2B5EF4-FFF2-40B4-BE49-F238E27FC236}">
                <a16:creationId xmlns:a16="http://schemas.microsoft.com/office/drawing/2014/main" xmlns="" id="{DF92BE89-AC6C-4689-9ABF-A470BEEE6127}"/>
              </a:ext>
            </a:extLst>
          </p:cNvPr>
          <p:cNvSpPr>
            <a:spLocks noGrp="1"/>
          </p:cNvSpPr>
          <p:nvPr>
            <p:ph type="body" sz="quarter" idx="13"/>
          </p:nvPr>
        </p:nvSpPr>
        <p:spPr>
          <a:xfrm>
            <a:off x="703466" y="5151462"/>
            <a:ext cx="3741738" cy="674031"/>
          </a:xfrm>
        </p:spPr>
        <p:txBody>
          <a:bodyPr/>
          <a:lstStyle/>
          <a:p>
            <a:r>
              <a:rPr lang="en-US" dirty="0"/>
              <a:t>Write this down somewhere safe where you can remember location.</a:t>
            </a:r>
          </a:p>
        </p:txBody>
      </p:sp>
      <p:sp>
        <p:nvSpPr>
          <p:cNvPr id="13" name="Arrow: Pentagon 12" descr="Decorative">
            <a:extLst>
              <a:ext uri="{FF2B5EF4-FFF2-40B4-BE49-F238E27FC236}">
                <a16:creationId xmlns:a16="http://schemas.microsoft.com/office/drawing/2014/main" xmlns="" id="{D6647F1B-7386-49BF-8C19-7BAFE162790F}"/>
              </a:ext>
            </a:extLst>
          </p:cNvPr>
          <p:cNvSpPr/>
          <p:nvPr/>
        </p:nvSpPr>
        <p:spPr>
          <a:xfrm>
            <a:off x="555171" y="5151462"/>
            <a:ext cx="4053182" cy="909398"/>
          </a:xfrm>
          <a:prstGeom prst="homePlate">
            <a:avLst/>
          </a:prstGeom>
          <a:noFill/>
          <a:ln w="57150">
            <a:solidFill>
              <a:srgbClr val="843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174C8074-F386-4A03-A36E-F07EC5C22372}"/>
              </a:ext>
            </a:extLst>
          </p:cNvPr>
          <p:cNvSpPr>
            <a:spLocks noGrp="1"/>
          </p:cNvSpPr>
          <p:nvPr>
            <p:ph idx="1"/>
          </p:nvPr>
        </p:nvSpPr>
        <p:spPr/>
        <p:txBody>
          <a:bodyPr/>
          <a:lstStyle/>
          <a:p>
            <a:r>
              <a:rPr lang="en-US" dirty="0"/>
              <a:t>For added encryption, you will need to set up 3 security questions to receive an encryption passcode.</a:t>
            </a:r>
          </a:p>
          <a:p>
            <a:r>
              <a:rPr lang="en-US" dirty="0"/>
              <a:t>This code will be required to open most files downloaded from the ACES system. </a:t>
            </a:r>
          </a:p>
          <a:p>
            <a:endParaRPr lang="en-US" dirty="0"/>
          </a:p>
        </p:txBody>
      </p:sp>
      <p:pic>
        <p:nvPicPr>
          <p:cNvPr id="9" name="Picture 8" descr="Screenshot of sample security questions you will be asked to setup to receive an encryption code.">
            <a:extLst>
              <a:ext uri="{FF2B5EF4-FFF2-40B4-BE49-F238E27FC236}">
                <a16:creationId xmlns:a16="http://schemas.microsoft.com/office/drawing/2014/main" xmlns="" id="{4267F3E0-00E7-4AAA-999C-C06C755D4BAD}"/>
              </a:ext>
            </a:extLst>
          </p:cNvPr>
          <p:cNvPicPr>
            <a:picLocks noChangeAspect="1"/>
          </p:cNvPicPr>
          <p:nvPr/>
        </p:nvPicPr>
        <p:blipFill rotWithShape="1">
          <a:blip r:embed="rId2"/>
          <a:srcRect t="3626" r="2626" b="4835"/>
          <a:stretch/>
        </p:blipFill>
        <p:spPr>
          <a:xfrm>
            <a:off x="5181601" y="1866900"/>
            <a:ext cx="5333999" cy="3677218"/>
          </a:xfrm>
          <a:prstGeom prst="rect">
            <a:avLst/>
          </a:prstGeom>
        </p:spPr>
      </p:pic>
      <p:pic>
        <p:nvPicPr>
          <p:cNvPr id="6" name="Picture 5" descr="Sample encryption code.">
            <a:extLst>
              <a:ext uri="{FF2B5EF4-FFF2-40B4-BE49-F238E27FC236}">
                <a16:creationId xmlns:a16="http://schemas.microsoft.com/office/drawing/2014/main" xmlns="" id="{36DEF606-EEBE-4D7E-ADD4-F44D7C75B1F6}"/>
              </a:ext>
            </a:extLst>
          </p:cNvPr>
          <p:cNvPicPr>
            <a:picLocks noChangeAspect="1"/>
          </p:cNvPicPr>
          <p:nvPr/>
        </p:nvPicPr>
        <p:blipFill rotWithShape="1">
          <a:blip r:embed="rId3"/>
          <a:srcRect t="53538" r="2496" b="5999"/>
          <a:stretch/>
        </p:blipFill>
        <p:spPr>
          <a:xfrm>
            <a:off x="4951252" y="5338130"/>
            <a:ext cx="6838539" cy="1517079"/>
          </a:xfrm>
          <a:prstGeom prst="rect">
            <a:avLst/>
          </a:prstGeom>
        </p:spPr>
      </p:pic>
      <p:sp>
        <p:nvSpPr>
          <p:cNvPr id="8" name="TextBox 7">
            <a:extLst>
              <a:ext uri="{FF2B5EF4-FFF2-40B4-BE49-F238E27FC236}">
                <a16:creationId xmlns:a16="http://schemas.microsoft.com/office/drawing/2014/main" xmlns="" id="{A0BC0242-2A6F-4C70-8B6B-4AF7E8248D0F}"/>
              </a:ext>
            </a:extLst>
          </p:cNvPr>
          <p:cNvSpPr txBox="1"/>
          <p:nvPr/>
        </p:nvSpPr>
        <p:spPr>
          <a:xfrm>
            <a:off x="7324461" y="5691528"/>
            <a:ext cx="1858064" cy="369332"/>
          </a:xfrm>
          <a:prstGeom prst="rect">
            <a:avLst/>
          </a:prstGeom>
          <a:solidFill>
            <a:schemeClr val="bg1"/>
          </a:solidFill>
        </p:spPr>
        <p:txBody>
          <a:bodyPr wrap="square" rtlCol="0">
            <a:spAutoFit/>
          </a:bodyPr>
          <a:lstStyle/>
          <a:p>
            <a:pPr algn="ctr"/>
            <a:r>
              <a:rPr lang="en-US" dirty="0">
                <a:solidFill>
                  <a:schemeClr val="accent5">
                    <a:lumMod val="75000"/>
                    <a:lumOff val="25000"/>
                  </a:schemeClr>
                </a:solidFill>
                <a:latin typeface="Albany AMT" panose="020B0604020202020204" pitchFamily="34" charset="0"/>
                <a:cs typeface="Albany AMT" panose="020B0604020202020204" pitchFamily="34" charset="0"/>
              </a:rPr>
              <a:t>XTyIDwbpQzg</a:t>
            </a:r>
          </a:p>
        </p:txBody>
      </p:sp>
      <p:sp>
        <p:nvSpPr>
          <p:cNvPr id="3" name="Slide Number Placeholder 2">
            <a:extLst>
              <a:ext uri="{FF2B5EF4-FFF2-40B4-BE49-F238E27FC236}">
                <a16:creationId xmlns:a16="http://schemas.microsoft.com/office/drawing/2014/main" xmlns="" id="{3399FC8C-082D-4AAA-A504-230B15D849EB}"/>
              </a:ext>
            </a:extLst>
          </p:cNvPr>
          <p:cNvSpPr>
            <a:spLocks noGrp="1"/>
          </p:cNvSpPr>
          <p:nvPr>
            <p:ph type="sldNum" sz="quarter" idx="12"/>
          </p:nvPr>
        </p:nvSpPr>
        <p:spPr/>
        <p:txBody>
          <a:bodyPr/>
          <a:lstStyle/>
          <a:p>
            <a:fld id="{017ED8CA-143E-8B40-B3C8-0174DDF149EE}" type="slidenum">
              <a:rPr lang="en-US" smtClean="0"/>
              <a:t>13</a:t>
            </a:fld>
            <a:endParaRPr lang="en-US" dirty="0"/>
          </a:p>
        </p:txBody>
      </p:sp>
    </p:spTree>
    <p:extLst>
      <p:ext uri="{BB962C8B-B14F-4D97-AF65-F5344CB8AC3E}">
        <p14:creationId xmlns:p14="http://schemas.microsoft.com/office/powerpoint/2010/main" val="356845921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8D82FC-0C96-453D-A20E-34218575B0D1}"/>
              </a:ext>
            </a:extLst>
          </p:cNvPr>
          <p:cNvSpPr>
            <a:spLocks noGrp="1"/>
          </p:cNvSpPr>
          <p:nvPr>
            <p:ph type="title"/>
          </p:nvPr>
        </p:nvSpPr>
        <p:spPr>
          <a:xfrm>
            <a:off x="466611" y="555809"/>
            <a:ext cx="3741179" cy="1024896"/>
          </a:xfrm>
        </p:spPr>
        <p:txBody>
          <a:bodyPr/>
          <a:lstStyle/>
          <a:p>
            <a:r>
              <a:rPr lang="en-US" dirty="0"/>
              <a:t>After Setting Up An Account…</a:t>
            </a:r>
          </a:p>
        </p:txBody>
      </p:sp>
      <p:sp>
        <p:nvSpPr>
          <p:cNvPr id="5" name="Text Placeholder 4">
            <a:extLst>
              <a:ext uri="{FF2B5EF4-FFF2-40B4-BE49-F238E27FC236}">
                <a16:creationId xmlns:a16="http://schemas.microsoft.com/office/drawing/2014/main" xmlns="" id="{80BC5053-E851-49B7-ABF7-D8E11C4E8167}"/>
              </a:ext>
            </a:extLst>
          </p:cNvPr>
          <p:cNvSpPr>
            <a:spLocks noGrp="1"/>
          </p:cNvSpPr>
          <p:nvPr>
            <p:ph type="body" sz="quarter" idx="13"/>
          </p:nvPr>
        </p:nvSpPr>
        <p:spPr>
          <a:xfrm>
            <a:off x="458492" y="2199048"/>
            <a:ext cx="3741738" cy="507831"/>
          </a:xfrm>
        </p:spPr>
        <p:txBody>
          <a:bodyPr/>
          <a:lstStyle/>
          <a:p>
            <a:r>
              <a:rPr lang="en-US" sz="2000" dirty="0"/>
              <a:t>Creating a new Study request</a:t>
            </a:r>
          </a:p>
        </p:txBody>
      </p:sp>
      <p:sp>
        <p:nvSpPr>
          <p:cNvPr id="2" name="Content Placeholder 1">
            <a:extLst>
              <a:ext uri="{FF2B5EF4-FFF2-40B4-BE49-F238E27FC236}">
                <a16:creationId xmlns:a16="http://schemas.microsoft.com/office/drawing/2014/main" xmlns="" id="{8CC782B0-504B-43C7-923D-803F8D64FB4F}"/>
              </a:ext>
            </a:extLst>
          </p:cNvPr>
          <p:cNvSpPr>
            <a:spLocks noGrp="1"/>
          </p:cNvSpPr>
          <p:nvPr>
            <p:ph idx="1"/>
          </p:nvPr>
        </p:nvSpPr>
        <p:spPr>
          <a:xfrm>
            <a:off x="4773478" y="373246"/>
            <a:ext cx="6960030" cy="6002934"/>
          </a:xfrm>
        </p:spPr>
        <p:txBody>
          <a:bodyPr/>
          <a:lstStyle/>
          <a:p>
            <a:r>
              <a:rPr lang="en-US" sz="1800" dirty="0"/>
              <a:t>From the home screen, navigate to “</a:t>
            </a:r>
            <a:r>
              <a:rPr lang="en-US" sz="1800" b="1" dirty="0"/>
              <a:t>National Validity Study</a:t>
            </a:r>
            <a:r>
              <a:rPr lang="en-US" sz="1800" dirty="0"/>
              <a:t>” on the menu bar or the “</a:t>
            </a:r>
            <a:r>
              <a:rPr lang="en-US" sz="1800" b="1" dirty="0"/>
              <a:t>College Board National Validity Study</a:t>
            </a:r>
            <a:r>
              <a:rPr lang="en-US" sz="1800" dirty="0"/>
              <a:t>” tile.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6" name="Picture 5" descr="Screenshot of the different ways to navigate to the National SAT Validity Study tile and creating your study.  ">
            <a:extLst>
              <a:ext uri="{FF2B5EF4-FFF2-40B4-BE49-F238E27FC236}">
                <a16:creationId xmlns:a16="http://schemas.microsoft.com/office/drawing/2014/main" xmlns="" id="{EF2B55FC-6B59-4843-ADC0-E185F2CC286D}"/>
              </a:ext>
            </a:extLst>
          </p:cNvPr>
          <p:cNvPicPr>
            <a:picLocks noChangeAspect="1"/>
          </p:cNvPicPr>
          <p:nvPr/>
        </p:nvPicPr>
        <p:blipFill>
          <a:blip r:embed="rId2"/>
          <a:stretch>
            <a:fillRect/>
          </a:stretch>
        </p:blipFill>
        <p:spPr>
          <a:xfrm>
            <a:off x="4303517" y="1243013"/>
            <a:ext cx="7672694" cy="5241741"/>
          </a:xfrm>
          <a:prstGeom prst="rect">
            <a:avLst/>
          </a:prstGeom>
        </p:spPr>
      </p:pic>
      <p:sp>
        <p:nvSpPr>
          <p:cNvPr id="3" name="Slide Number Placeholder 2">
            <a:extLst>
              <a:ext uri="{FF2B5EF4-FFF2-40B4-BE49-F238E27FC236}">
                <a16:creationId xmlns:a16="http://schemas.microsoft.com/office/drawing/2014/main" xmlns="" id="{6E3A8181-6CCB-42BF-8E43-0F05BDC5F357}"/>
              </a:ext>
            </a:extLst>
          </p:cNvPr>
          <p:cNvSpPr>
            <a:spLocks noGrp="1"/>
          </p:cNvSpPr>
          <p:nvPr>
            <p:ph type="sldNum" sz="quarter" idx="12"/>
          </p:nvPr>
        </p:nvSpPr>
        <p:spPr/>
        <p:txBody>
          <a:bodyPr/>
          <a:lstStyle/>
          <a:p>
            <a:fld id="{017ED8CA-143E-8B40-B3C8-0174DDF149EE}" type="slidenum">
              <a:rPr lang="en-US" smtClean="0"/>
              <a:t>14</a:t>
            </a:fld>
            <a:endParaRPr lang="en-US" dirty="0"/>
          </a:p>
        </p:txBody>
      </p:sp>
    </p:spTree>
    <p:extLst>
      <p:ext uri="{BB962C8B-B14F-4D97-AF65-F5344CB8AC3E}">
        <p14:creationId xmlns:p14="http://schemas.microsoft.com/office/powerpoint/2010/main" val="377321040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41A637-B2A9-44FA-A5BB-3AE6AA634DFC}"/>
              </a:ext>
            </a:extLst>
          </p:cNvPr>
          <p:cNvSpPr>
            <a:spLocks noGrp="1"/>
          </p:cNvSpPr>
          <p:nvPr>
            <p:ph type="title"/>
          </p:nvPr>
        </p:nvSpPr>
        <p:spPr>
          <a:xfrm>
            <a:off x="466611" y="555809"/>
            <a:ext cx="3741179" cy="1024896"/>
          </a:xfrm>
        </p:spPr>
        <p:txBody>
          <a:bodyPr/>
          <a:lstStyle/>
          <a:p>
            <a:r>
              <a:rPr lang="en-US" dirty="0"/>
              <a:t>Naming your study in the system</a:t>
            </a:r>
          </a:p>
        </p:txBody>
      </p:sp>
      <p:sp>
        <p:nvSpPr>
          <p:cNvPr id="5" name="Text Placeholder 4">
            <a:extLst>
              <a:ext uri="{FF2B5EF4-FFF2-40B4-BE49-F238E27FC236}">
                <a16:creationId xmlns:a16="http://schemas.microsoft.com/office/drawing/2014/main" xmlns="" id="{DDBD08F0-14E5-4438-8549-E9CD1E6F4092}"/>
              </a:ext>
            </a:extLst>
          </p:cNvPr>
          <p:cNvSpPr>
            <a:spLocks noGrp="1"/>
          </p:cNvSpPr>
          <p:nvPr>
            <p:ph type="body" sz="quarter" idx="13"/>
          </p:nvPr>
        </p:nvSpPr>
        <p:spPr/>
        <p:txBody>
          <a:bodyPr/>
          <a:lstStyle/>
          <a:p>
            <a:r>
              <a:rPr lang="en-US" dirty="0"/>
              <a:t>This will help you identify the submission in the future.</a:t>
            </a:r>
          </a:p>
        </p:txBody>
      </p:sp>
      <p:sp>
        <p:nvSpPr>
          <p:cNvPr id="2" name="Content Placeholder 1">
            <a:extLst>
              <a:ext uri="{FF2B5EF4-FFF2-40B4-BE49-F238E27FC236}">
                <a16:creationId xmlns:a16="http://schemas.microsoft.com/office/drawing/2014/main" xmlns="" id="{81FC151B-E721-4339-843F-801BB4A16CC4}"/>
              </a:ext>
            </a:extLst>
          </p:cNvPr>
          <p:cNvSpPr>
            <a:spLocks noGrp="1"/>
          </p:cNvSpPr>
          <p:nvPr>
            <p:ph idx="1"/>
          </p:nvPr>
        </p:nvSpPr>
        <p:spPr/>
        <p:txBody>
          <a:bodyPr/>
          <a:lstStyle/>
          <a:p>
            <a:r>
              <a:rPr lang="en-US" sz="1800" dirty="0"/>
              <a:t>Create a unique study name (e.g., 2018 SAT Admission Validity Study) to help identify your study </a:t>
            </a:r>
          </a:p>
          <a:p>
            <a:r>
              <a:rPr lang="en-US" sz="1800" dirty="0"/>
              <a:t>Add an optional secondary contact information to notify others when the study is complete.</a:t>
            </a:r>
          </a:p>
          <a:p>
            <a:endParaRPr lang="en-US" dirty="0"/>
          </a:p>
          <a:p>
            <a:endParaRPr lang="en-US" dirty="0"/>
          </a:p>
          <a:p>
            <a:endParaRPr lang="en-US" dirty="0"/>
          </a:p>
        </p:txBody>
      </p:sp>
      <p:pic>
        <p:nvPicPr>
          <p:cNvPr id="7" name="Picture 6" descr="Screenshot of the first question where you will be asked to create a study name (e.g., 2018 SAT Admission Validity Study).">
            <a:extLst>
              <a:ext uri="{FF2B5EF4-FFF2-40B4-BE49-F238E27FC236}">
                <a16:creationId xmlns:a16="http://schemas.microsoft.com/office/drawing/2014/main" xmlns="" id="{F7B2F721-A185-4405-9C2D-BAB571429500}"/>
              </a:ext>
            </a:extLst>
          </p:cNvPr>
          <p:cNvPicPr>
            <a:picLocks noChangeAspect="1"/>
          </p:cNvPicPr>
          <p:nvPr/>
        </p:nvPicPr>
        <p:blipFill>
          <a:blip r:embed="rId2"/>
          <a:stretch>
            <a:fillRect/>
          </a:stretch>
        </p:blipFill>
        <p:spPr>
          <a:xfrm>
            <a:off x="4583289" y="2081570"/>
            <a:ext cx="7490329" cy="2515973"/>
          </a:xfrm>
          <a:prstGeom prst="rect">
            <a:avLst/>
          </a:prstGeom>
        </p:spPr>
      </p:pic>
      <p:sp>
        <p:nvSpPr>
          <p:cNvPr id="3" name="Slide Number Placeholder 2">
            <a:extLst>
              <a:ext uri="{FF2B5EF4-FFF2-40B4-BE49-F238E27FC236}">
                <a16:creationId xmlns:a16="http://schemas.microsoft.com/office/drawing/2014/main" xmlns="" id="{3223660B-9F1C-4E70-814E-1B81A59A2C99}"/>
              </a:ext>
            </a:extLst>
          </p:cNvPr>
          <p:cNvSpPr>
            <a:spLocks noGrp="1"/>
          </p:cNvSpPr>
          <p:nvPr>
            <p:ph type="sldNum" sz="quarter" idx="12"/>
          </p:nvPr>
        </p:nvSpPr>
        <p:spPr/>
        <p:txBody>
          <a:bodyPr/>
          <a:lstStyle/>
          <a:p>
            <a:fld id="{017ED8CA-143E-8B40-B3C8-0174DDF149EE}" type="slidenum">
              <a:rPr lang="en-US" smtClean="0"/>
              <a:t>15</a:t>
            </a:fld>
            <a:endParaRPr lang="en-US" dirty="0"/>
          </a:p>
        </p:txBody>
      </p:sp>
    </p:spTree>
    <p:extLst>
      <p:ext uri="{BB962C8B-B14F-4D97-AF65-F5344CB8AC3E}">
        <p14:creationId xmlns:p14="http://schemas.microsoft.com/office/powerpoint/2010/main" val="18365688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ED0AF97-84F1-432A-A949-044BA674DABA}"/>
              </a:ext>
            </a:extLst>
          </p:cNvPr>
          <p:cNvSpPr>
            <a:spLocks noGrp="1"/>
          </p:cNvSpPr>
          <p:nvPr>
            <p:ph type="title"/>
          </p:nvPr>
        </p:nvSpPr>
        <p:spPr>
          <a:xfrm>
            <a:off x="466611" y="555809"/>
            <a:ext cx="3741179" cy="581698"/>
          </a:xfrm>
        </p:spPr>
        <p:txBody>
          <a:bodyPr/>
          <a:lstStyle/>
          <a:p>
            <a:r>
              <a:rPr lang="en-US" dirty="0"/>
              <a:t>Study Design</a:t>
            </a:r>
          </a:p>
        </p:txBody>
      </p:sp>
      <p:sp>
        <p:nvSpPr>
          <p:cNvPr id="5" name="Text Placeholder 4">
            <a:extLst>
              <a:ext uri="{FF2B5EF4-FFF2-40B4-BE49-F238E27FC236}">
                <a16:creationId xmlns:a16="http://schemas.microsoft.com/office/drawing/2014/main" xmlns="" id="{B4DF2BD1-4234-4FE7-83DD-AE2C9219FA7A}"/>
              </a:ext>
            </a:extLst>
          </p:cNvPr>
          <p:cNvSpPr>
            <a:spLocks noGrp="1"/>
          </p:cNvSpPr>
          <p:nvPr>
            <p:ph type="body" sz="quarter" idx="13"/>
          </p:nvPr>
        </p:nvSpPr>
        <p:spPr>
          <a:xfrm>
            <a:off x="466725" y="1692275"/>
            <a:ext cx="3741738" cy="507831"/>
          </a:xfrm>
        </p:spPr>
        <p:txBody>
          <a:bodyPr/>
          <a:lstStyle/>
          <a:p>
            <a:r>
              <a:rPr lang="en-US" sz="2000" dirty="0"/>
              <a:t>Selecting your data file</a:t>
            </a:r>
          </a:p>
        </p:txBody>
      </p:sp>
      <p:sp>
        <p:nvSpPr>
          <p:cNvPr id="2" name="Content Placeholder 1">
            <a:extLst>
              <a:ext uri="{FF2B5EF4-FFF2-40B4-BE49-F238E27FC236}">
                <a16:creationId xmlns:a16="http://schemas.microsoft.com/office/drawing/2014/main" xmlns="" id="{DDF309CB-DB00-43EB-BBCD-45C5D42C52C5}"/>
              </a:ext>
            </a:extLst>
          </p:cNvPr>
          <p:cNvSpPr>
            <a:spLocks noGrp="1"/>
          </p:cNvSpPr>
          <p:nvPr>
            <p:ph idx="1"/>
          </p:nvPr>
        </p:nvSpPr>
        <p:spPr/>
        <p:txBody>
          <a:bodyPr/>
          <a:lstStyle/>
          <a:p>
            <a:r>
              <a:rPr lang="en-US" sz="2000" dirty="0"/>
              <a:t>Select a data source for the study and cohort year. </a:t>
            </a:r>
          </a:p>
        </p:txBody>
      </p:sp>
      <p:pic>
        <p:nvPicPr>
          <p:cNvPr id="7" name="Picture 6" descr="Screenshot of the second and third question where you select the data source and the cohort year for your study.">
            <a:extLst>
              <a:ext uri="{FF2B5EF4-FFF2-40B4-BE49-F238E27FC236}">
                <a16:creationId xmlns:a16="http://schemas.microsoft.com/office/drawing/2014/main" xmlns="" id="{A5774CC6-4722-4E94-972B-C2076D9D3E9D}"/>
              </a:ext>
            </a:extLst>
          </p:cNvPr>
          <p:cNvPicPr>
            <a:picLocks noChangeAspect="1"/>
          </p:cNvPicPr>
          <p:nvPr/>
        </p:nvPicPr>
        <p:blipFill>
          <a:blip r:embed="rId2"/>
          <a:stretch>
            <a:fillRect/>
          </a:stretch>
        </p:blipFill>
        <p:spPr>
          <a:xfrm>
            <a:off x="4709718" y="1234910"/>
            <a:ext cx="7423219" cy="4014090"/>
          </a:xfrm>
          <a:prstGeom prst="rect">
            <a:avLst/>
          </a:prstGeom>
        </p:spPr>
      </p:pic>
      <p:sp>
        <p:nvSpPr>
          <p:cNvPr id="8" name="TextBox 7" descr="New Data">
            <a:extLst>
              <a:ext uri="{FF2B5EF4-FFF2-40B4-BE49-F238E27FC236}">
                <a16:creationId xmlns:a16="http://schemas.microsoft.com/office/drawing/2014/main" xmlns="" id="{58B43DDE-4550-48CD-98A8-98B57E5B75EE}"/>
              </a:ext>
            </a:extLst>
          </p:cNvPr>
          <p:cNvSpPr txBox="1"/>
          <p:nvPr/>
        </p:nvSpPr>
        <p:spPr>
          <a:xfrm>
            <a:off x="7315200" y="2889956"/>
            <a:ext cx="1027289" cy="440266"/>
          </a:xfrm>
          <a:prstGeom prst="rect">
            <a:avLst/>
          </a:prstGeom>
          <a:noFill/>
          <a:ln>
            <a:solidFill>
              <a:srgbClr val="FF0000"/>
            </a:solidFill>
          </a:ln>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xmlns="" id="{3540ACBA-C77A-4EF8-BBDE-EF59BB189F72}"/>
              </a:ext>
            </a:extLst>
          </p:cNvPr>
          <p:cNvSpPr>
            <a:spLocks noGrp="1"/>
          </p:cNvSpPr>
          <p:nvPr>
            <p:ph type="sldNum" sz="quarter" idx="12"/>
          </p:nvPr>
        </p:nvSpPr>
        <p:spPr/>
        <p:txBody>
          <a:bodyPr/>
          <a:lstStyle/>
          <a:p>
            <a:fld id="{017ED8CA-143E-8B40-B3C8-0174DDF149EE}" type="slidenum">
              <a:rPr lang="en-US" smtClean="0"/>
              <a:t>16</a:t>
            </a:fld>
            <a:endParaRPr lang="en-US" dirty="0"/>
          </a:p>
        </p:txBody>
      </p:sp>
    </p:spTree>
    <p:extLst>
      <p:ext uri="{BB962C8B-B14F-4D97-AF65-F5344CB8AC3E}">
        <p14:creationId xmlns:p14="http://schemas.microsoft.com/office/powerpoint/2010/main" val="12552125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A527519-D82B-4EC6-9854-BB67BA5367E0}"/>
              </a:ext>
            </a:extLst>
          </p:cNvPr>
          <p:cNvSpPr>
            <a:spLocks noGrp="1"/>
          </p:cNvSpPr>
          <p:nvPr>
            <p:ph type="title"/>
          </p:nvPr>
        </p:nvSpPr>
        <p:spPr>
          <a:xfrm>
            <a:off x="466611" y="555809"/>
            <a:ext cx="3741179" cy="1468094"/>
          </a:xfrm>
        </p:spPr>
        <p:txBody>
          <a:bodyPr/>
          <a:lstStyle/>
          <a:p>
            <a:r>
              <a:rPr lang="en-US" dirty="0"/>
              <a:t>Supplying the HSGPA</a:t>
            </a:r>
            <a:br>
              <a:rPr lang="en-US" dirty="0"/>
            </a:br>
            <a:endParaRPr lang="en-US" dirty="0"/>
          </a:p>
        </p:txBody>
      </p:sp>
      <p:sp>
        <p:nvSpPr>
          <p:cNvPr id="2" name="Content Placeholder 1">
            <a:extLst>
              <a:ext uri="{FF2B5EF4-FFF2-40B4-BE49-F238E27FC236}">
                <a16:creationId xmlns:a16="http://schemas.microsoft.com/office/drawing/2014/main" xmlns="" id="{0A9F6FB0-A61D-4B77-AC5C-CF7D0BD9EA84}"/>
              </a:ext>
            </a:extLst>
          </p:cNvPr>
          <p:cNvSpPr>
            <a:spLocks noGrp="1"/>
          </p:cNvSpPr>
          <p:nvPr>
            <p:ph idx="1"/>
          </p:nvPr>
        </p:nvSpPr>
        <p:spPr/>
        <p:txBody>
          <a:bodyPr/>
          <a:lstStyle/>
          <a:p>
            <a:r>
              <a:rPr lang="en-US" sz="2000" dirty="0"/>
              <a:t>Specify the high school GPA data source (included in your file or using ACES-supplied data--SAT questionnaire responses).</a:t>
            </a:r>
          </a:p>
          <a:p>
            <a:pPr lvl="1"/>
            <a:r>
              <a:rPr lang="en-US" sz="2000" dirty="0"/>
              <a:t>If high school GPAs are on different scales or not collected in your information system, you can use “supplied by ACES data”. </a:t>
            </a:r>
          </a:p>
          <a:p>
            <a:endParaRPr lang="en-US" sz="2000" dirty="0"/>
          </a:p>
          <a:p>
            <a:endParaRPr lang="en-US" sz="2000" dirty="0"/>
          </a:p>
        </p:txBody>
      </p:sp>
      <p:pic>
        <p:nvPicPr>
          <p:cNvPr id="7" name="Picture 6" descr="Screenshot of the fourth question to specify the high school GPA.">
            <a:extLst>
              <a:ext uri="{FF2B5EF4-FFF2-40B4-BE49-F238E27FC236}">
                <a16:creationId xmlns:a16="http://schemas.microsoft.com/office/drawing/2014/main" xmlns="" id="{1BBF7934-8637-4467-B4A3-0DDAB2EDCC5A}"/>
              </a:ext>
            </a:extLst>
          </p:cNvPr>
          <p:cNvPicPr>
            <a:picLocks noChangeAspect="1"/>
          </p:cNvPicPr>
          <p:nvPr/>
        </p:nvPicPr>
        <p:blipFill>
          <a:blip r:embed="rId2"/>
          <a:stretch>
            <a:fillRect/>
          </a:stretch>
        </p:blipFill>
        <p:spPr>
          <a:xfrm>
            <a:off x="4067754" y="2774243"/>
            <a:ext cx="8040017" cy="2079979"/>
          </a:xfrm>
          <a:prstGeom prst="rect">
            <a:avLst/>
          </a:prstGeom>
        </p:spPr>
      </p:pic>
      <p:sp>
        <p:nvSpPr>
          <p:cNvPr id="3" name="Slide Number Placeholder 2">
            <a:extLst>
              <a:ext uri="{FF2B5EF4-FFF2-40B4-BE49-F238E27FC236}">
                <a16:creationId xmlns:a16="http://schemas.microsoft.com/office/drawing/2014/main" xmlns="" id="{FF7F9E34-072C-4561-A600-F9FF858C8038}"/>
              </a:ext>
            </a:extLst>
          </p:cNvPr>
          <p:cNvSpPr>
            <a:spLocks noGrp="1"/>
          </p:cNvSpPr>
          <p:nvPr>
            <p:ph type="sldNum" sz="quarter" idx="12"/>
          </p:nvPr>
        </p:nvSpPr>
        <p:spPr/>
        <p:txBody>
          <a:bodyPr/>
          <a:lstStyle/>
          <a:p>
            <a:fld id="{017ED8CA-143E-8B40-B3C8-0174DDF149EE}" type="slidenum">
              <a:rPr lang="en-US" smtClean="0"/>
              <a:t>17</a:t>
            </a:fld>
            <a:endParaRPr lang="en-US" dirty="0"/>
          </a:p>
        </p:txBody>
      </p:sp>
    </p:spTree>
    <p:extLst>
      <p:ext uri="{BB962C8B-B14F-4D97-AF65-F5344CB8AC3E}">
        <p14:creationId xmlns:p14="http://schemas.microsoft.com/office/powerpoint/2010/main" val="305857554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0A2846BA-9AE9-42CA-A32B-A92CD2A44B12}"/>
              </a:ext>
            </a:extLst>
          </p:cNvPr>
          <p:cNvSpPr>
            <a:spLocks noGrp="1"/>
          </p:cNvSpPr>
          <p:nvPr>
            <p:ph type="title"/>
          </p:nvPr>
        </p:nvSpPr>
        <p:spPr>
          <a:xfrm>
            <a:off x="518617" y="555809"/>
            <a:ext cx="3741179" cy="1024896"/>
          </a:xfrm>
        </p:spPr>
        <p:txBody>
          <a:bodyPr/>
          <a:lstStyle/>
          <a:p>
            <a:r>
              <a:rPr lang="en-US" dirty="0"/>
              <a:t>Choosing SAT Scores </a:t>
            </a:r>
          </a:p>
        </p:txBody>
      </p:sp>
      <p:sp>
        <p:nvSpPr>
          <p:cNvPr id="2" name="Content Placeholder 1">
            <a:extLst>
              <a:ext uri="{FF2B5EF4-FFF2-40B4-BE49-F238E27FC236}">
                <a16:creationId xmlns:a16="http://schemas.microsoft.com/office/drawing/2014/main" xmlns="" id="{574AA80A-9F2D-44EF-BEE3-AEEBC1FF7E03}"/>
              </a:ext>
            </a:extLst>
          </p:cNvPr>
          <p:cNvSpPr>
            <a:spLocks noGrp="1"/>
          </p:cNvSpPr>
          <p:nvPr>
            <p:ph idx="1"/>
          </p:nvPr>
        </p:nvSpPr>
        <p:spPr/>
        <p:txBody>
          <a:bodyPr/>
          <a:lstStyle/>
          <a:p>
            <a:r>
              <a:rPr lang="en-US" sz="1800" dirty="0"/>
              <a:t>Select whether to use the highest or most recent SAT score(s) to use as predictors. Choose either a score set on the left or a single score on the right.</a:t>
            </a:r>
          </a:p>
        </p:txBody>
      </p:sp>
      <p:pic>
        <p:nvPicPr>
          <p:cNvPr id="8" name="Picture 7" descr="Screenshot of the fifth question where you select the SAT Score(s) you wish to analyze as predictors in your study.">
            <a:extLst>
              <a:ext uri="{FF2B5EF4-FFF2-40B4-BE49-F238E27FC236}">
                <a16:creationId xmlns:a16="http://schemas.microsoft.com/office/drawing/2014/main" xmlns="" id="{0AAC9C3F-DDE7-46B1-8AB3-0CF663E3FC0A}"/>
              </a:ext>
            </a:extLst>
          </p:cNvPr>
          <p:cNvPicPr>
            <a:picLocks noChangeAspect="1"/>
          </p:cNvPicPr>
          <p:nvPr/>
        </p:nvPicPr>
        <p:blipFill>
          <a:blip r:embed="rId2"/>
          <a:stretch>
            <a:fillRect/>
          </a:stretch>
        </p:blipFill>
        <p:spPr>
          <a:xfrm>
            <a:off x="4309512" y="1580706"/>
            <a:ext cx="7622844" cy="4853860"/>
          </a:xfrm>
          <a:prstGeom prst="rect">
            <a:avLst/>
          </a:prstGeom>
        </p:spPr>
      </p:pic>
      <p:sp>
        <p:nvSpPr>
          <p:cNvPr id="3" name="Slide Number Placeholder 2">
            <a:extLst>
              <a:ext uri="{FF2B5EF4-FFF2-40B4-BE49-F238E27FC236}">
                <a16:creationId xmlns:a16="http://schemas.microsoft.com/office/drawing/2014/main" xmlns="" id="{2AEBFC91-95A7-434E-B7E8-0908C5F59495}"/>
              </a:ext>
            </a:extLst>
          </p:cNvPr>
          <p:cNvSpPr>
            <a:spLocks noGrp="1"/>
          </p:cNvSpPr>
          <p:nvPr>
            <p:ph type="sldNum" sz="quarter" idx="12"/>
          </p:nvPr>
        </p:nvSpPr>
        <p:spPr/>
        <p:txBody>
          <a:bodyPr/>
          <a:lstStyle/>
          <a:p>
            <a:fld id="{017ED8CA-143E-8B40-B3C8-0174DDF149EE}" type="slidenum">
              <a:rPr lang="en-US" smtClean="0"/>
              <a:t>18</a:t>
            </a:fld>
            <a:endParaRPr lang="en-US" dirty="0"/>
          </a:p>
        </p:txBody>
      </p:sp>
    </p:spTree>
    <p:extLst>
      <p:ext uri="{BB962C8B-B14F-4D97-AF65-F5344CB8AC3E}">
        <p14:creationId xmlns:p14="http://schemas.microsoft.com/office/powerpoint/2010/main" val="27824934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xmlns="" id="{1719DC1C-7397-4CEE-ACAF-5651B3146361}"/>
              </a:ext>
            </a:extLst>
          </p:cNvPr>
          <p:cNvSpPr>
            <a:spLocks noGrp="1"/>
          </p:cNvSpPr>
          <p:nvPr>
            <p:ph type="title"/>
          </p:nvPr>
        </p:nvSpPr>
        <p:spPr>
          <a:xfrm>
            <a:off x="466611" y="555809"/>
            <a:ext cx="3741179" cy="1024896"/>
          </a:xfrm>
        </p:spPr>
        <p:txBody>
          <a:bodyPr/>
          <a:lstStyle/>
          <a:p>
            <a:r>
              <a:rPr lang="en-US" dirty="0"/>
              <a:t>SAT Predictors- up to 3</a:t>
            </a:r>
          </a:p>
        </p:txBody>
      </p:sp>
      <p:sp>
        <p:nvSpPr>
          <p:cNvPr id="2" name="Content Placeholder 1">
            <a:extLst>
              <a:ext uri="{FF2B5EF4-FFF2-40B4-BE49-F238E27FC236}">
                <a16:creationId xmlns:a16="http://schemas.microsoft.com/office/drawing/2014/main" xmlns="" id="{54FCAF33-6A16-4FFC-9AB4-A5E654FA2B8B}"/>
              </a:ext>
            </a:extLst>
          </p:cNvPr>
          <p:cNvSpPr>
            <a:spLocks noGrp="1"/>
          </p:cNvSpPr>
          <p:nvPr>
            <p:ph idx="1"/>
          </p:nvPr>
        </p:nvSpPr>
        <p:spPr/>
        <p:txBody>
          <a:bodyPr/>
          <a:lstStyle/>
          <a:p>
            <a:r>
              <a:rPr lang="en-US" sz="1800" dirty="0"/>
              <a:t>(Optional) Select up to three SAT Subject Test predictors.</a:t>
            </a:r>
          </a:p>
          <a:p>
            <a:endParaRPr lang="en-US" dirty="0"/>
          </a:p>
        </p:txBody>
      </p:sp>
      <p:pic>
        <p:nvPicPr>
          <p:cNvPr id="10" name="Picture 9" descr="Screenshot of the sixth question (optional) where you can select up to three SAT Subject Test predictors to include in your study.">
            <a:extLst>
              <a:ext uri="{FF2B5EF4-FFF2-40B4-BE49-F238E27FC236}">
                <a16:creationId xmlns:a16="http://schemas.microsoft.com/office/drawing/2014/main" xmlns="" id="{3453C6D3-DA46-453C-ABFF-3F8CD19861D0}"/>
              </a:ext>
            </a:extLst>
          </p:cNvPr>
          <p:cNvPicPr>
            <a:picLocks noChangeAspect="1"/>
          </p:cNvPicPr>
          <p:nvPr/>
        </p:nvPicPr>
        <p:blipFill>
          <a:blip r:embed="rId2"/>
          <a:stretch>
            <a:fillRect/>
          </a:stretch>
        </p:blipFill>
        <p:spPr>
          <a:xfrm>
            <a:off x="4562985" y="1472132"/>
            <a:ext cx="7235340" cy="4721486"/>
          </a:xfrm>
          <a:prstGeom prst="rect">
            <a:avLst/>
          </a:prstGeom>
        </p:spPr>
      </p:pic>
      <p:sp>
        <p:nvSpPr>
          <p:cNvPr id="3" name="Slide Number Placeholder 2">
            <a:extLst>
              <a:ext uri="{FF2B5EF4-FFF2-40B4-BE49-F238E27FC236}">
                <a16:creationId xmlns:a16="http://schemas.microsoft.com/office/drawing/2014/main" xmlns="" id="{6A534A5F-1FDC-49F8-871B-12CA911ECCB6}"/>
              </a:ext>
            </a:extLst>
          </p:cNvPr>
          <p:cNvSpPr>
            <a:spLocks noGrp="1"/>
          </p:cNvSpPr>
          <p:nvPr>
            <p:ph type="sldNum" sz="quarter" idx="12"/>
          </p:nvPr>
        </p:nvSpPr>
        <p:spPr/>
        <p:txBody>
          <a:bodyPr/>
          <a:lstStyle/>
          <a:p>
            <a:fld id="{017ED8CA-143E-8B40-B3C8-0174DDF149EE}" type="slidenum">
              <a:rPr lang="en-US" smtClean="0"/>
              <a:t>19</a:t>
            </a:fld>
            <a:endParaRPr lang="en-US" dirty="0"/>
          </a:p>
        </p:txBody>
      </p:sp>
    </p:spTree>
    <p:extLst>
      <p:ext uri="{BB962C8B-B14F-4D97-AF65-F5344CB8AC3E}">
        <p14:creationId xmlns:p14="http://schemas.microsoft.com/office/powerpoint/2010/main" val="10369362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581698"/>
          </a:xfrm>
        </p:spPr>
        <p:txBody>
          <a:bodyPr/>
          <a:lstStyle/>
          <a:p>
            <a:r>
              <a:rPr lang="en-US" dirty="0"/>
              <a:t>Agenda</a:t>
            </a:r>
          </a:p>
        </p:txBody>
      </p:sp>
      <p:sp>
        <p:nvSpPr>
          <p:cNvPr id="2" name="Content Placeholder 1"/>
          <p:cNvSpPr>
            <a:spLocks noGrp="1"/>
          </p:cNvSpPr>
          <p:nvPr>
            <p:ph idx="1"/>
          </p:nvPr>
        </p:nvSpPr>
        <p:spPr>
          <a:xfrm>
            <a:off x="4651513" y="555809"/>
            <a:ext cx="7081995" cy="5372292"/>
          </a:xfrm>
        </p:spPr>
        <p:txBody>
          <a:bodyPr/>
          <a:lstStyle/>
          <a:p>
            <a:pPr marL="228600" indent="-171450"/>
            <a:r>
              <a:rPr lang="en-US" sz="3600" dirty="0"/>
              <a:t>Overview of the Study</a:t>
            </a:r>
          </a:p>
          <a:p>
            <a:pPr marL="228600" indent="-171450"/>
            <a:r>
              <a:rPr lang="en-US" sz="3600" dirty="0"/>
              <a:t>Participation Resources/Getting Started</a:t>
            </a:r>
          </a:p>
          <a:p>
            <a:pPr marL="228600" indent="-171450"/>
            <a:r>
              <a:rPr lang="en-US" sz="3600" dirty="0"/>
              <a:t>Overview of the Admitted Class Evaluation Service™ (ACES) System</a:t>
            </a:r>
          </a:p>
          <a:p>
            <a:pPr marL="228600" indent="-171450"/>
            <a:r>
              <a:rPr lang="en-US" sz="3600" dirty="0"/>
              <a:t>Top 10 Common FAQs</a:t>
            </a:r>
          </a:p>
          <a:p>
            <a:pPr marL="228600" indent="-171450"/>
            <a:r>
              <a:rPr lang="en-US" sz="3600" dirty="0"/>
              <a:t>Help Along the Way!</a:t>
            </a:r>
          </a:p>
          <a:p>
            <a:pPr lvl="1"/>
            <a:endParaRPr lang="en-US" sz="1200" dirty="0"/>
          </a:p>
          <a:p>
            <a:endParaRPr lang="en-US" sz="1200" dirty="0"/>
          </a:p>
        </p:txBody>
      </p:sp>
      <p:sp>
        <p:nvSpPr>
          <p:cNvPr id="3" name="Slide Number Placeholder 2"/>
          <p:cNvSpPr>
            <a:spLocks noGrp="1"/>
          </p:cNvSpPr>
          <p:nvPr>
            <p:ph type="sldNum" sz="quarter" idx="12"/>
          </p:nvPr>
        </p:nvSpPr>
        <p:spPr/>
        <p:txBody>
          <a:bodyPr/>
          <a:lstStyle/>
          <a:p>
            <a:fld id="{017ED8CA-143E-8B40-B3C8-0174DDF149EE}" type="slidenum">
              <a:rPr lang="en-US" smtClean="0"/>
              <a:t>2</a:t>
            </a:fld>
            <a:endParaRPr lang="en-US" dirty="0"/>
          </a:p>
        </p:txBody>
      </p:sp>
    </p:spTree>
    <p:extLst>
      <p:ext uri="{BB962C8B-B14F-4D97-AF65-F5344CB8AC3E}">
        <p14:creationId xmlns:p14="http://schemas.microsoft.com/office/powerpoint/2010/main" val="121608329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EA390F5-E166-4682-9BC0-8A222912F306}"/>
              </a:ext>
            </a:extLst>
          </p:cNvPr>
          <p:cNvSpPr>
            <a:spLocks noGrp="1"/>
          </p:cNvSpPr>
          <p:nvPr>
            <p:ph type="title"/>
          </p:nvPr>
        </p:nvSpPr>
        <p:spPr>
          <a:xfrm>
            <a:off x="466611" y="555809"/>
            <a:ext cx="3741179" cy="1911292"/>
          </a:xfrm>
        </p:spPr>
        <p:txBody>
          <a:bodyPr/>
          <a:lstStyle/>
          <a:p>
            <a:r>
              <a:rPr lang="en-US" dirty="0"/>
              <a:t>Additional Predictors, Additional Subgroups</a:t>
            </a:r>
          </a:p>
        </p:txBody>
      </p:sp>
      <p:sp>
        <p:nvSpPr>
          <p:cNvPr id="2" name="Content Placeholder 1">
            <a:extLst>
              <a:ext uri="{FF2B5EF4-FFF2-40B4-BE49-F238E27FC236}">
                <a16:creationId xmlns:a16="http://schemas.microsoft.com/office/drawing/2014/main" xmlns="" id="{24339450-F478-4A52-817E-89C9C9BB8132}"/>
              </a:ext>
            </a:extLst>
          </p:cNvPr>
          <p:cNvSpPr>
            <a:spLocks noGrp="1"/>
          </p:cNvSpPr>
          <p:nvPr>
            <p:ph idx="1"/>
          </p:nvPr>
        </p:nvSpPr>
        <p:spPr/>
        <p:txBody>
          <a:bodyPr/>
          <a:lstStyle/>
          <a:p>
            <a:endParaRPr lang="en-US" dirty="0"/>
          </a:p>
        </p:txBody>
      </p:sp>
      <p:pic>
        <p:nvPicPr>
          <p:cNvPr id="7" name="Picture 6" descr="Screenshot of the seventh question (optional) where you can select up to 5 additional predictors to include in your study. Examples are number of different AP exams, Honors, Scores, or number of activities during HS. You can also provide your own predictors and subgroups.">
            <a:extLst>
              <a:ext uri="{FF2B5EF4-FFF2-40B4-BE49-F238E27FC236}">
                <a16:creationId xmlns:a16="http://schemas.microsoft.com/office/drawing/2014/main" xmlns="" id="{B80DE331-E720-4CF7-A0FC-C040BEB3E9EF}"/>
              </a:ext>
            </a:extLst>
          </p:cNvPr>
          <p:cNvPicPr/>
          <p:nvPr/>
        </p:nvPicPr>
        <p:blipFill>
          <a:blip r:embed="rId2"/>
          <a:stretch>
            <a:fillRect/>
          </a:stretch>
        </p:blipFill>
        <p:spPr>
          <a:xfrm>
            <a:off x="4784767" y="610095"/>
            <a:ext cx="7182119" cy="5637809"/>
          </a:xfrm>
          <a:prstGeom prst="rect">
            <a:avLst/>
          </a:prstGeom>
        </p:spPr>
      </p:pic>
      <p:sp>
        <p:nvSpPr>
          <p:cNvPr id="3" name="Slide Number Placeholder 2">
            <a:extLst>
              <a:ext uri="{FF2B5EF4-FFF2-40B4-BE49-F238E27FC236}">
                <a16:creationId xmlns:a16="http://schemas.microsoft.com/office/drawing/2014/main" xmlns="" id="{380CD28C-F928-4B72-8C0A-BD2A83ECC885}"/>
              </a:ext>
            </a:extLst>
          </p:cNvPr>
          <p:cNvSpPr>
            <a:spLocks noGrp="1"/>
          </p:cNvSpPr>
          <p:nvPr>
            <p:ph type="sldNum" sz="quarter" idx="12"/>
          </p:nvPr>
        </p:nvSpPr>
        <p:spPr/>
        <p:txBody>
          <a:bodyPr/>
          <a:lstStyle/>
          <a:p>
            <a:fld id="{017ED8CA-143E-8B40-B3C8-0174DDF149EE}" type="slidenum">
              <a:rPr lang="en-US" smtClean="0"/>
              <a:t>20</a:t>
            </a:fld>
            <a:endParaRPr lang="en-US" dirty="0"/>
          </a:p>
        </p:txBody>
      </p:sp>
    </p:spTree>
    <p:extLst>
      <p:ext uri="{BB962C8B-B14F-4D97-AF65-F5344CB8AC3E}">
        <p14:creationId xmlns:p14="http://schemas.microsoft.com/office/powerpoint/2010/main" val="80615940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1BB9C4-9B81-492F-876C-26C50C50FA0C}"/>
              </a:ext>
            </a:extLst>
          </p:cNvPr>
          <p:cNvSpPr>
            <a:spLocks noGrp="1"/>
          </p:cNvSpPr>
          <p:nvPr>
            <p:ph type="title"/>
          </p:nvPr>
        </p:nvSpPr>
        <p:spPr>
          <a:xfrm>
            <a:off x="466611" y="555809"/>
            <a:ext cx="3741179" cy="581698"/>
          </a:xfrm>
        </p:spPr>
        <p:txBody>
          <a:bodyPr/>
          <a:lstStyle/>
          <a:p>
            <a:r>
              <a:rPr lang="en-US" dirty="0"/>
              <a:t>Data Upload</a:t>
            </a:r>
          </a:p>
        </p:txBody>
      </p:sp>
      <p:sp>
        <p:nvSpPr>
          <p:cNvPr id="9" name="Text Placeholder 4">
            <a:extLst>
              <a:ext uri="{FF2B5EF4-FFF2-40B4-BE49-F238E27FC236}">
                <a16:creationId xmlns:a16="http://schemas.microsoft.com/office/drawing/2014/main" xmlns="" id="{A25C295A-AEEF-4424-8D58-B622512D10D6}"/>
              </a:ext>
            </a:extLst>
          </p:cNvPr>
          <p:cNvSpPr>
            <a:spLocks noGrp="1"/>
          </p:cNvSpPr>
          <p:nvPr>
            <p:ph type="body" sz="quarter" idx="13"/>
          </p:nvPr>
        </p:nvSpPr>
        <p:spPr>
          <a:xfrm>
            <a:off x="466611" y="1786768"/>
            <a:ext cx="3741738" cy="895630"/>
          </a:xfrm>
        </p:spPr>
        <p:txBody>
          <a:bodyPr/>
          <a:lstStyle/>
          <a:p>
            <a:r>
              <a:rPr lang="en-US" dirty="0"/>
              <a:t>Recommended you use the ACES data template whenever possible, as this will help facility the data submission.</a:t>
            </a:r>
          </a:p>
        </p:txBody>
      </p:sp>
      <p:sp>
        <p:nvSpPr>
          <p:cNvPr id="2" name="Content Placeholder 1">
            <a:extLst>
              <a:ext uri="{FF2B5EF4-FFF2-40B4-BE49-F238E27FC236}">
                <a16:creationId xmlns:a16="http://schemas.microsoft.com/office/drawing/2014/main" xmlns="" id="{38BE27F7-C1B2-44F9-A7F4-860907302A2C}"/>
              </a:ext>
            </a:extLst>
          </p:cNvPr>
          <p:cNvSpPr>
            <a:spLocks noGrp="1"/>
          </p:cNvSpPr>
          <p:nvPr>
            <p:ph idx="1"/>
          </p:nvPr>
        </p:nvSpPr>
        <p:spPr>
          <a:xfrm>
            <a:off x="4773478" y="555808"/>
            <a:ext cx="6960030" cy="5771839"/>
          </a:xfrm>
        </p:spPr>
        <p:txBody>
          <a:bodyPr/>
          <a:lstStyle/>
          <a:p>
            <a:r>
              <a:rPr lang="en-US" sz="1800" dirty="0"/>
              <a:t>Prepare your data file for upload:</a:t>
            </a:r>
          </a:p>
          <a:p>
            <a:pPr lvl="1">
              <a:buFont typeface="Wingdings" panose="05000000000000000000" pitchFamily="2" charset="2"/>
              <a:buChar char="ü"/>
            </a:pPr>
            <a:r>
              <a:rPr lang="en-US" sz="1800" dirty="0"/>
              <a:t>Acceptable formats: Excel (.XLS), Comma Separated Value (CSV), SAS Transport (XPORT) or Tab Delimited (.TXT) </a:t>
            </a:r>
          </a:p>
          <a:p>
            <a:pPr lvl="1">
              <a:buFont typeface="Wingdings" panose="05000000000000000000" pitchFamily="2" charset="2"/>
              <a:buChar char="ü"/>
            </a:pPr>
            <a:r>
              <a:rPr lang="en-US" sz="1800" dirty="0"/>
              <a:t>Refer to the </a:t>
            </a:r>
            <a:r>
              <a:rPr lang="en-US" sz="1800" dirty="0">
                <a:hlinkClick r:id="rId2"/>
              </a:rPr>
              <a:t>Data Preparation Guide </a:t>
            </a:r>
            <a:r>
              <a:rPr lang="en-US" sz="1800" dirty="0"/>
              <a:t>for assistance.</a:t>
            </a:r>
          </a:p>
          <a:p>
            <a:endParaRPr lang="en-US" sz="1800" dirty="0"/>
          </a:p>
          <a:p>
            <a:endParaRPr lang="en-US" sz="1800" dirty="0"/>
          </a:p>
          <a:p>
            <a:endParaRPr lang="en-US" sz="1800" dirty="0"/>
          </a:p>
          <a:p>
            <a:endParaRPr lang="en-US" sz="1800" dirty="0"/>
          </a:p>
          <a:p>
            <a:pPr lvl="1">
              <a:buFont typeface="Wingdings" panose="05000000000000000000" pitchFamily="2" charset="2"/>
              <a:buChar char="ü"/>
            </a:pPr>
            <a:endParaRPr lang="en-US" sz="1800" dirty="0"/>
          </a:p>
          <a:p>
            <a:endParaRPr lang="en-US" dirty="0"/>
          </a:p>
        </p:txBody>
      </p:sp>
      <p:pic>
        <p:nvPicPr>
          <p:cNvPr id="8" name="Picture 7" descr="Screenshot of the next step, the Excel template is available to users to download. ">
            <a:extLst>
              <a:ext uri="{FF2B5EF4-FFF2-40B4-BE49-F238E27FC236}">
                <a16:creationId xmlns:a16="http://schemas.microsoft.com/office/drawing/2014/main" xmlns="" id="{64933F31-00C1-4319-926C-495A1FD4D22D}"/>
              </a:ext>
            </a:extLst>
          </p:cNvPr>
          <p:cNvPicPr>
            <a:picLocks noChangeAspect="1"/>
          </p:cNvPicPr>
          <p:nvPr/>
        </p:nvPicPr>
        <p:blipFill rotWithShape="1">
          <a:blip r:embed="rId3"/>
          <a:srcRect t="14079" r="19825" b="9195"/>
          <a:stretch/>
        </p:blipFill>
        <p:spPr>
          <a:xfrm>
            <a:off x="4364935" y="2754057"/>
            <a:ext cx="7244396" cy="2235632"/>
          </a:xfrm>
          <a:prstGeom prst="rect">
            <a:avLst/>
          </a:prstGeom>
        </p:spPr>
      </p:pic>
      <p:sp>
        <p:nvSpPr>
          <p:cNvPr id="3" name="Slide Number Placeholder 2">
            <a:extLst>
              <a:ext uri="{FF2B5EF4-FFF2-40B4-BE49-F238E27FC236}">
                <a16:creationId xmlns:a16="http://schemas.microsoft.com/office/drawing/2014/main" xmlns="" id="{92D9002A-03C5-4147-8035-976428030B8E}"/>
              </a:ext>
            </a:extLst>
          </p:cNvPr>
          <p:cNvSpPr>
            <a:spLocks noGrp="1"/>
          </p:cNvSpPr>
          <p:nvPr>
            <p:ph type="sldNum" sz="quarter" idx="12"/>
          </p:nvPr>
        </p:nvSpPr>
        <p:spPr/>
        <p:txBody>
          <a:bodyPr/>
          <a:lstStyle/>
          <a:p>
            <a:fld id="{017ED8CA-143E-8B40-B3C8-0174DDF149EE}" type="slidenum">
              <a:rPr lang="en-US" smtClean="0"/>
              <a:t>21</a:t>
            </a:fld>
            <a:endParaRPr lang="en-US" dirty="0"/>
          </a:p>
        </p:txBody>
      </p:sp>
    </p:spTree>
    <p:extLst>
      <p:ext uri="{BB962C8B-B14F-4D97-AF65-F5344CB8AC3E}">
        <p14:creationId xmlns:p14="http://schemas.microsoft.com/office/powerpoint/2010/main" val="182578933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11A8EF4-6155-4179-AA7F-6B1EA38E6C28}"/>
              </a:ext>
            </a:extLst>
          </p:cNvPr>
          <p:cNvSpPr>
            <a:spLocks noGrp="1"/>
          </p:cNvSpPr>
          <p:nvPr>
            <p:ph type="title"/>
          </p:nvPr>
        </p:nvSpPr>
        <p:spPr>
          <a:xfrm>
            <a:off x="466611" y="555809"/>
            <a:ext cx="4003789" cy="581698"/>
          </a:xfrm>
        </p:spPr>
        <p:txBody>
          <a:bodyPr/>
          <a:lstStyle/>
          <a:p>
            <a:r>
              <a:rPr lang="en-US" dirty="0"/>
              <a:t>Grade Scale</a:t>
            </a:r>
          </a:p>
        </p:txBody>
      </p:sp>
      <p:sp>
        <p:nvSpPr>
          <p:cNvPr id="2" name="Content Placeholder 1">
            <a:extLst>
              <a:ext uri="{FF2B5EF4-FFF2-40B4-BE49-F238E27FC236}">
                <a16:creationId xmlns:a16="http://schemas.microsoft.com/office/drawing/2014/main" xmlns="" id="{5BD4DA20-219C-4F2D-9D46-95382CC81766}"/>
              </a:ext>
            </a:extLst>
          </p:cNvPr>
          <p:cNvSpPr>
            <a:spLocks noGrp="1"/>
          </p:cNvSpPr>
          <p:nvPr>
            <p:ph idx="1"/>
          </p:nvPr>
        </p:nvSpPr>
        <p:spPr/>
        <p:txBody>
          <a:bodyPr/>
          <a:lstStyle/>
          <a:p>
            <a:r>
              <a:rPr lang="en-US" sz="1800" dirty="0"/>
              <a:t>Define your grading scale and add more grading standards if they apply. </a:t>
            </a:r>
            <a:r>
              <a:rPr lang="en-US" sz="1800" u="sng" dirty="0"/>
              <a:t>You will only need to indicate this information the first time you use the system </a:t>
            </a:r>
            <a:r>
              <a:rPr lang="en-US" sz="1800" dirty="0"/>
              <a:t>as it will auto-populate in the future.</a:t>
            </a:r>
          </a:p>
          <a:p>
            <a:pPr lvl="1">
              <a:buFont typeface="Wingdings" panose="05000000000000000000" pitchFamily="2" charset="2"/>
              <a:buChar char="ü"/>
            </a:pPr>
            <a:r>
              <a:rPr lang="en-US" sz="1800" dirty="0"/>
              <a:t>Example: Include “P/F” for Pass/Fail, W” for Withdrawn, “I” for Incomplete, AU (audit), and S (satisfactory) grades. For the numeric value, select “No value” for this scenario.</a:t>
            </a:r>
          </a:p>
        </p:txBody>
      </p:sp>
      <p:pic>
        <p:nvPicPr>
          <p:cNvPr id="7" name="Picture 6" descr="You will asked to define your grade scale and grading standards.  You will only need to indicate this information the first time you use the system as it will auto-populate in the future">
            <a:extLst>
              <a:ext uri="{FF2B5EF4-FFF2-40B4-BE49-F238E27FC236}">
                <a16:creationId xmlns:a16="http://schemas.microsoft.com/office/drawing/2014/main" xmlns="" id="{6EFDC1DF-A130-4DDC-87EF-2DE70E24CC23}"/>
              </a:ext>
            </a:extLst>
          </p:cNvPr>
          <p:cNvPicPr>
            <a:picLocks noChangeAspect="1"/>
          </p:cNvPicPr>
          <p:nvPr/>
        </p:nvPicPr>
        <p:blipFill rotWithShape="1">
          <a:blip r:embed="rId2"/>
          <a:srcRect r="6360"/>
          <a:stretch/>
        </p:blipFill>
        <p:spPr>
          <a:xfrm>
            <a:off x="4498360" y="2540834"/>
            <a:ext cx="7569798" cy="3652784"/>
          </a:xfrm>
          <a:prstGeom prst="rect">
            <a:avLst/>
          </a:prstGeom>
        </p:spPr>
      </p:pic>
      <p:sp>
        <p:nvSpPr>
          <p:cNvPr id="3" name="Slide Number Placeholder 2">
            <a:extLst>
              <a:ext uri="{FF2B5EF4-FFF2-40B4-BE49-F238E27FC236}">
                <a16:creationId xmlns:a16="http://schemas.microsoft.com/office/drawing/2014/main" xmlns="" id="{71432DCD-B008-4E15-AE8B-C7F6A1EB2208}"/>
              </a:ext>
            </a:extLst>
          </p:cNvPr>
          <p:cNvSpPr>
            <a:spLocks noGrp="1"/>
          </p:cNvSpPr>
          <p:nvPr>
            <p:ph type="sldNum" sz="quarter" idx="12"/>
          </p:nvPr>
        </p:nvSpPr>
        <p:spPr/>
        <p:txBody>
          <a:bodyPr/>
          <a:lstStyle/>
          <a:p>
            <a:fld id="{017ED8CA-143E-8B40-B3C8-0174DDF149EE}" type="slidenum">
              <a:rPr lang="en-US" smtClean="0"/>
              <a:t>22</a:t>
            </a:fld>
            <a:endParaRPr lang="en-US" dirty="0"/>
          </a:p>
        </p:txBody>
      </p:sp>
    </p:spTree>
    <p:extLst>
      <p:ext uri="{BB962C8B-B14F-4D97-AF65-F5344CB8AC3E}">
        <p14:creationId xmlns:p14="http://schemas.microsoft.com/office/powerpoint/2010/main" val="403779840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DC45075-9A10-4703-8031-D78EF4408F55}"/>
              </a:ext>
            </a:extLst>
          </p:cNvPr>
          <p:cNvSpPr>
            <a:spLocks noGrp="1"/>
          </p:cNvSpPr>
          <p:nvPr>
            <p:ph type="title"/>
          </p:nvPr>
        </p:nvSpPr>
        <p:spPr>
          <a:xfrm>
            <a:off x="466611" y="555809"/>
            <a:ext cx="3741179" cy="581698"/>
          </a:xfrm>
        </p:spPr>
        <p:txBody>
          <a:bodyPr/>
          <a:lstStyle/>
          <a:p>
            <a:r>
              <a:rPr lang="en-US" dirty="0"/>
              <a:t>Academic Terms</a:t>
            </a:r>
          </a:p>
        </p:txBody>
      </p:sp>
      <p:sp>
        <p:nvSpPr>
          <p:cNvPr id="6" name="Text Placeholder 4">
            <a:extLst>
              <a:ext uri="{FF2B5EF4-FFF2-40B4-BE49-F238E27FC236}">
                <a16:creationId xmlns:a16="http://schemas.microsoft.com/office/drawing/2014/main" xmlns="" id="{BB66C474-A95C-4B4D-9337-7C5A4F0593EA}"/>
              </a:ext>
            </a:extLst>
          </p:cNvPr>
          <p:cNvSpPr>
            <a:spLocks noGrp="1"/>
          </p:cNvSpPr>
          <p:nvPr>
            <p:ph type="body" sz="quarter" idx="13"/>
          </p:nvPr>
        </p:nvSpPr>
        <p:spPr>
          <a:xfrm>
            <a:off x="458492" y="1488046"/>
            <a:ext cx="3741738" cy="1117229"/>
          </a:xfrm>
        </p:spPr>
        <p:txBody>
          <a:bodyPr/>
          <a:lstStyle/>
          <a:p>
            <a:r>
              <a:rPr lang="en-US" dirty="0"/>
              <a:t>You will only need to indicate this information the first time you use the system as it will auto-populate in future study requests.</a:t>
            </a:r>
          </a:p>
        </p:txBody>
      </p:sp>
      <p:sp>
        <p:nvSpPr>
          <p:cNvPr id="8" name="Text Placeholder 4">
            <a:extLst>
              <a:ext uri="{FF2B5EF4-FFF2-40B4-BE49-F238E27FC236}">
                <a16:creationId xmlns:a16="http://schemas.microsoft.com/office/drawing/2014/main" xmlns="" id="{17543CDB-B0E0-4BAD-B162-29D50F87113F}"/>
              </a:ext>
            </a:extLst>
          </p:cNvPr>
          <p:cNvSpPr txBox="1">
            <a:spLocks/>
          </p:cNvSpPr>
          <p:nvPr/>
        </p:nvSpPr>
        <p:spPr>
          <a:xfrm>
            <a:off x="458492" y="2810311"/>
            <a:ext cx="3741738" cy="674031"/>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See pages 29-32 in the </a:t>
            </a:r>
            <a:r>
              <a:rPr lang="en-US" dirty="0">
                <a:hlinkClick r:id="rId2"/>
              </a:rPr>
              <a:t>Data Preparation Guidelines </a:t>
            </a:r>
            <a:r>
              <a:rPr lang="en-US" dirty="0"/>
              <a:t>document.</a:t>
            </a:r>
          </a:p>
        </p:txBody>
      </p:sp>
      <p:pic>
        <p:nvPicPr>
          <p:cNvPr id="7" name="Picture 6" descr="Question asks institution to specify term mappings.">
            <a:extLst>
              <a:ext uri="{FF2B5EF4-FFF2-40B4-BE49-F238E27FC236}">
                <a16:creationId xmlns:a16="http://schemas.microsoft.com/office/drawing/2014/main" xmlns="" id="{30F3EE92-A377-4C16-9597-964129691EB7}"/>
              </a:ext>
            </a:extLst>
          </p:cNvPr>
          <p:cNvPicPr>
            <a:picLocks noChangeAspect="1"/>
          </p:cNvPicPr>
          <p:nvPr/>
        </p:nvPicPr>
        <p:blipFill>
          <a:blip r:embed="rId3"/>
          <a:stretch>
            <a:fillRect/>
          </a:stretch>
        </p:blipFill>
        <p:spPr>
          <a:xfrm>
            <a:off x="159418" y="3789272"/>
            <a:ext cx="5533792" cy="1402160"/>
          </a:xfrm>
          <a:prstGeom prst="rect">
            <a:avLst/>
          </a:prstGeom>
        </p:spPr>
      </p:pic>
      <p:sp>
        <p:nvSpPr>
          <p:cNvPr id="2" name="Content Placeholder 1">
            <a:extLst>
              <a:ext uri="{FF2B5EF4-FFF2-40B4-BE49-F238E27FC236}">
                <a16:creationId xmlns:a16="http://schemas.microsoft.com/office/drawing/2014/main" xmlns="" id="{460B3B0F-4F67-4838-9614-F7E7CA3D1E3D}"/>
              </a:ext>
            </a:extLst>
          </p:cNvPr>
          <p:cNvSpPr>
            <a:spLocks noGrp="1"/>
          </p:cNvSpPr>
          <p:nvPr>
            <p:ph idx="1"/>
          </p:nvPr>
        </p:nvSpPr>
        <p:spPr>
          <a:xfrm>
            <a:off x="4594579" y="462844"/>
            <a:ext cx="7560354" cy="5465257"/>
          </a:xfrm>
        </p:spPr>
        <p:txBody>
          <a:bodyPr/>
          <a:lstStyle/>
          <a:p>
            <a:r>
              <a:rPr lang="en-US" sz="2000" dirty="0"/>
              <a:t>Specify your institution’s academic terms</a:t>
            </a:r>
          </a:p>
          <a:p>
            <a:pPr marL="457200" lvl="1" indent="0">
              <a:buNone/>
            </a:pPr>
            <a:endParaRPr lang="it-IT" sz="2000" dirty="0"/>
          </a:p>
          <a:p>
            <a:pPr lvl="1">
              <a:buFont typeface="Wingdings" panose="05000000000000000000" pitchFamily="2" charset="2"/>
              <a:buChar char="ü"/>
            </a:pPr>
            <a:endParaRPr lang="it-IT" sz="2000" dirty="0"/>
          </a:p>
          <a:p>
            <a:pPr lvl="1">
              <a:buFont typeface="Wingdings" panose="05000000000000000000" pitchFamily="2" charset="2"/>
              <a:buChar char="ü"/>
            </a:pPr>
            <a:endParaRPr lang="it-IT" sz="2000" dirty="0"/>
          </a:p>
          <a:p>
            <a:pPr lvl="1">
              <a:buFont typeface="Wingdings" panose="05000000000000000000" pitchFamily="2" charset="2"/>
              <a:buChar char="ü"/>
            </a:pPr>
            <a:endParaRPr lang="it-IT" sz="2000" dirty="0"/>
          </a:p>
          <a:p>
            <a:pPr lvl="1">
              <a:buFont typeface="Wingdings" panose="05000000000000000000" pitchFamily="2" charset="2"/>
              <a:buChar char="ü"/>
            </a:pPr>
            <a:endParaRPr lang="it-IT" sz="2000" dirty="0"/>
          </a:p>
          <a:p>
            <a:pPr lvl="1">
              <a:buFont typeface="Wingdings" panose="05000000000000000000" pitchFamily="2" charset="2"/>
              <a:buChar char="ü"/>
            </a:pPr>
            <a:endParaRPr lang="it-IT" sz="2000" dirty="0"/>
          </a:p>
          <a:p>
            <a:pPr lvl="1">
              <a:buFont typeface="Wingdings" panose="05000000000000000000" pitchFamily="2" charset="2"/>
              <a:buChar char="ü"/>
            </a:pPr>
            <a:endParaRPr lang="it-IT" sz="2000" dirty="0"/>
          </a:p>
          <a:p>
            <a:pPr lvl="1">
              <a:buFont typeface="Wingdings" panose="05000000000000000000" pitchFamily="2" charset="2"/>
              <a:buChar char="ü"/>
            </a:pPr>
            <a:endParaRPr lang="en-US" sz="2000" dirty="0"/>
          </a:p>
        </p:txBody>
      </p:sp>
      <p:graphicFrame>
        <p:nvGraphicFramePr>
          <p:cNvPr id="5" name="Table 4" descr="Table describing an institution's academic terms and how they are coded in the system.">
            <a:extLst>
              <a:ext uri="{FF2B5EF4-FFF2-40B4-BE49-F238E27FC236}">
                <a16:creationId xmlns:a16="http://schemas.microsoft.com/office/drawing/2014/main" xmlns="" id="{F963F874-4DA1-41E1-AF36-209375B7C001}"/>
              </a:ext>
            </a:extLst>
          </p:cNvPr>
          <p:cNvGraphicFramePr>
            <a:graphicFrameLocks noGrp="1"/>
          </p:cNvGraphicFramePr>
          <p:nvPr>
            <p:extLst>
              <p:ext uri="{D42A27DB-BD31-4B8C-83A1-F6EECF244321}">
                <p14:modId xmlns:p14="http://schemas.microsoft.com/office/powerpoint/2010/main" val="148283798"/>
              </p:ext>
            </p:extLst>
          </p:nvPr>
        </p:nvGraphicFramePr>
        <p:xfrm>
          <a:off x="5707626" y="1019803"/>
          <a:ext cx="5545393" cy="5538941"/>
        </p:xfrm>
        <a:graphic>
          <a:graphicData uri="http://schemas.openxmlformats.org/drawingml/2006/table">
            <a:tbl>
              <a:tblPr firstRow="1">
                <a:tableStyleId>{5C22544A-7EE6-4342-B048-85BDC9FD1C3A}</a:tableStyleId>
              </a:tblPr>
              <a:tblGrid>
                <a:gridCol w="3609594">
                  <a:extLst>
                    <a:ext uri="{9D8B030D-6E8A-4147-A177-3AD203B41FA5}">
                      <a16:colId xmlns:a16="http://schemas.microsoft.com/office/drawing/2014/main" xmlns="" val="317787628"/>
                    </a:ext>
                  </a:extLst>
                </a:gridCol>
                <a:gridCol w="1935799">
                  <a:extLst>
                    <a:ext uri="{9D8B030D-6E8A-4147-A177-3AD203B41FA5}">
                      <a16:colId xmlns:a16="http://schemas.microsoft.com/office/drawing/2014/main" xmlns="" val="3938145383"/>
                    </a:ext>
                  </a:extLst>
                </a:gridCol>
              </a:tblGrid>
              <a:tr h="217416">
                <a:tc>
                  <a:txBody>
                    <a:bodyPr/>
                    <a:lstStyle/>
                    <a:p>
                      <a:pPr algn="l" fontAlgn="b"/>
                      <a:r>
                        <a:rPr lang="en-US" sz="1200" u="none" strike="noStrike" dirty="0">
                          <a:solidFill>
                            <a:schemeClr val="tx1"/>
                          </a:solidFill>
                          <a:effectLst/>
                        </a:rPr>
                        <a:t>Description</a:t>
                      </a:r>
                      <a:endParaRPr lang="en-US" sz="1200" b="0" i="0" u="none" strike="noStrike" dirty="0">
                        <a:solidFill>
                          <a:schemeClr val="tx1"/>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rPr>
                        <a:t>Standardized Terms</a:t>
                      </a:r>
                      <a:endParaRPr lang="en-US" sz="1200" b="0" i="0" u="none" strike="noStrike" dirty="0">
                        <a:solidFill>
                          <a:schemeClr val="tx1"/>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69222099"/>
                  </a:ext>
                </a:extLst>
              </a:tr>
              <a:tr h="362361">
                <a:tc>
                  <a:txBody>
                    <a:bodyPr/>
                    <a:lstStyle/>
                    <a:p>
                      <a:pPr algn="l" fontAlgn="b"/>
                      <a:r>
                        <a:rPr lang="en-US" sz="1200" u="none" strike="noStrike" dirty="0">
                          <a:effectLst/>
                        </a:rPr>
                        <a:t>Summer before Fall 2017-2018 (semester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u="none" strike="noStrike">
                          <a:effectLst/>
                        </a:rPr>
                        <a:t>2017-S0</a:t>
                      </a:r>
                      <a:endParaRPr lang="en-US" sz="1200" b="0" i="0" u="none" strike="noStrike">
                        <a:solidFill>
                          <a:srgbClr val="000000"/>
                        </a:solidFill>
                        <a:effectLst/>
                        <a:latin typeface="Calibri" panose="020F0502020204030204" pitchFamily="34" charset="0"/>
                      </a:endParaRPr>
                    </a:p>
                  </a:txBody>
                  <a:tcPr marL="8133" marR="8133" marT="81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113294897"/>
                  </a:ext>
                </a:extLst>
              </a:tr>
              <a:tr h="207063">
                <a:tc>
                  <a:txBody>
                    <a:bodyPr/>
                    <a:lstStyle/>
                    <a:p>
                      <a:pPr algn="l" fontAlgn="b"/>
                      <a:r>
                        <a:rPr lang="en-US" sz="1200" u="none" strike="noStrike" dirty="0">
                          <a:effectLst/>
                        </a:rPr>
                        <a:t>Fall of 2017-2018 (semester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u="none" strike="noStrike" dirty="0">
                          <a:effectLst/>
                        </a:rPr>
                        <a:t>2017-S1</a:t>
                      </a:r>
                      <a:endParaRPr lang="en-US" sz="1200" b="0" i="0" u="none" strike="noStrike" dirty="0">
                        <a:solidFill>
                          <a:srgbClr val="000000"/>
                        </a:solidFill>
                        <a:effectLst/>
                        <a:latin typeface="Calibri" panose="020F0502020204030204" pitchFamily="34" charset="0"/>
                      </a:endParaRPr>
                    </a:p>
                  </a:txBody>
                  <a:tcPr marL="8133" marR="8133" marT="81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707684251"/>
                  </a:ext>
                </a:extLst>
              </a:tr>
              <a:tr h="372713">
                <a:tc>
                  <a:txBody>
                    <a:bodyPr/>
                    <a:lstStyle/>
                    <a:p>
                      <a:pPr algn="l" fontAlgn="b"/>
                      <a:r>
                        <a:rPr lang="en-US" sz="1200" u="none" strike="noStrike" dirty="0">
                          <a:effectLst/>
                        </a:rPr>
                        <a:t>Spring of 2017-2018 (semester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u="none" strike="noStrike" dirty="0">
                          <a:effectLst/>
                        </a:rPr>
                        <a:t>2017-S2</a:t>
                      </a:r>
                      <a:endParaRPr lang="en-US" sz="1200" b="0" i="0" u="none" strike="noStrike" dirty="0">
                        <a:solidFill>
                          <a:srgbClr val="000000"/>
                        </a:solidFill>
                        <a:effectLst/>
                        <a:latin typeface="Calibri" panose="020F0502020204030204" pitchFamily="34" charset="0"/>
                      </a:endParaRPr>
                    </a:p>
                  </a:txBody>
                  <a:tcPr marL="8133" marR="8133" marT="81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5224294"/>
                  </a:ext>
                </a:extLst>
              </a:tr>
              <a:tr h="362361">
                <a:tc>
                  <a:txBody>
                    <a:bodyPr/>
                    <a:lstStyle/>
                    <a:p>
                      <a:pPr algn="l" fontAlgn="b"/>
                      <a:r>
                        <a:rPr lang="en-US" sz="1200" u="none" strike="noStrike" dirty="0">
                          <a:effectLst/>
                        </a:rPr>
                        <a:t>Fall of 2017-2018 (semester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rPr>
                        <a:t>2017-S1</a:t>
                      </a:r>
                      <a:endParaRPr lang="en-US" sz="1200" b="0" i="0" u="none" strike="noStrike" dirty="0">
                        <a:solidFill>
                          <a:srgbClr val="000000"/>
                        </a:solidFill>
                        <a:effectLst/>
                        <a:latin typeface="Calibri" panose="020F0502020204030204" pitchFamily="34" charset="0"/>
                      </a:endParaRPr>
                    </a:p>
                  </a:txBody>
                  <a:tcPr marL="8133" marR="8133" marT="81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288040608"/>
                  </a:ext>
                </a:extLst>
              </a:tr>
              <a:tr h="362361">
                <a:tc>
                  <a:txBody>
                    <a:bodyPr/>
                    <a:lstStyle/>
                    <a:p>
                      <a:pPr algn="l" fontAlgn="b"/>
                      <a:r>
                        <a:rPr lang="en-US" sz="1200" u="none" strike="noStrike" dirty="0">
                          <a:effectLst/>
                        </a:rPr>
                        <a:t>Spring of 2017-2018 (semester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rPr>
                        <a:t>2017-S2</a:t>
                      </a:r>
                      <a:endParaRPr lang="en-US" sz="1200" b="0" i="0" u="none" strike="noStrike" dirty="0">
                        <a:solidFill>
                          <a:srgbClr val="000000"/>
                        </a:solidFill>
                        <a:effectLst/>
                        <a:latin typeface="Calibri" panose="020F0502020204030204" pitchFamily="34" charset="0"/>
                      </a:endParaRPr>
                    </a:p>
                  </a:txBody>
                  <a:tcPr marL="8133" marR="8133" marT="81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884753244"/>
                  </a:ext>
                </a:extLst>
              </a:tr>
              <a:tr h="372713">
                <a:tc>
                  <a:txBody>
                    <a:bodyPr/>
                    <a:lstStyle/>
                    <a:p>
                      <a:pPr algn="l" fontAlgn="b"/>
                      <a:r>
                        <a:rPr lang="en-US" sz="1200" u="none" strike="noStrike" dirty="0">
                          <a:effectLst/>
                        </a:rPr>
                        <a:t>Summer after Spring of 2017-2018 (semester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rPr>
                        <a:t>2017-S3</a:t>
                      </a:r>
                      <a:endParaRPr lang="en-US" sz="1200" b="0" i="0" u="none" strike="noStrike" dirty="0">
                        <a:solidFill>
                          <a:srgbClr val="000000"/>
                        </a:solidFill>
                        <a:effectLst/>
                        <a:latin typeface="Calibri" panose="020F0502020204030204" pitchFamily="34" charset="0"/>
                      </a:endParaRPr>
                    </a:p>
                  </a:txBody>
                  <a:tcPr marL="8133" marR="8133" marT="81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673774512"/>
                  </a:ext>
                </a:extLst>
              </a:tr>
              <a:tr h="362361">
                <a:tc>
                  <a:txBody>
                    <a:bodyPr/>
                    <a:lstStyle/>
                    <a:p>
                      <a:pPr algn="l" fontAlgn="b"/>
                      <a:r>
                        <a:rPr lang="en-US" sz="1200" u="none" strike="noStrike" dirty="0">
                          <a:effectLst/>
                        </a:rPr>
                        <a:t>Fall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200" u="none" strike="noStrike" dirty="0">
                          <a:effectLst/>
                        </a:rPr>
                        <a:t>2017-Q1</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3863963934"/>
                  </a:ext>
                </a:extLst>
              </a:tr>
              <a:tr h="362361">
                <a:tc>
                  <a:txBody>
                    <a:bodyPr/>
                    <a:lstStyle/>
                    <a:p>
                      <a:pPr algn="l" fontAlgn="b"/>
                      <a:r>
                        <a:rPr lang="en-US" sz="1200" u="none" strike="noStrike" dirty="0">
                          <a:effectLst/>
                        </a:rPr>
                        <a:t>Winter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200" u="none" strike="noStrike" dirty="0">
                          <a:effectLst/>
                        </a:rPr>
                        <a:t>2017-Q2</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2467392238"/>
                  </a:ext>
                </a:extLst>
              </a:tr>
              <a:tr h="362361">
                <a:tc>
                  <a:txBody>
                    <a:bodyPr/>
                    <a:lstStyle/>
                    <a:p>
                      <a:pPr algn="l" fontAlgn="b"/>
                      <a:r>
                        <a:rPr lang="en-US" sz="1200" u="none" strike="noStrike" dirty="0">
                          <a:effectLst/>
                        </a:rPr>
                        <a:t>Spring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200" u="none" strike="noStrike" dirty="0">
                          <a:effectLst/>
                        </a:rPr>
                        <a:t>2018-Q3</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755577475"/>
                  </a:ext>
                </a:extLst>
              </a:tr>
              <a:tr h="372713">
                <a:tc>
                  <a:txBody>
                    <a:bodyPr/>
                    <a:lstStyle/>
                    <a:p>
                      <a:pPr algn="l" fontAlgn="b"/>
                      <a:r>
                        <a:rPr lang="en-US" sz="1200" u="none" strike="noStrike" dirty="0">
                          <a:effectLst/>
                        </a:rPr>
                        <a:t>Summer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200" u="none" strike="noStrike" dirty="0">
                          <a:effectLst/>
                        </a:rPr>
                        <a:t>2018-Q4</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3841519845"/>
                  </a:ext>
                </a:extLst>
              </a:tr>
              <a:tr h="362361">
                <a:tc>
                  <a:txBody>
                    <a:bodyPr/>
                    <a:lstStyle/>
                    <a:p>
                      <a:pPr algn="l" fontAlgn="b"/>
                      <a:r>
                        <a:rPr lang="en-US" sz="1200" u="none" strike="noStrike" dirty="0">
                          <a:effectLst/>
                        </a:rPr>
                        <a:t>Fall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u="none" strike="noStrike" dirty="0">
                          <a:effectLst/>
                        </a:rPr>
                        <a:t>2017-Q1</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756941195"/>
                  </a:ext>
                </a:extLst>
              </a:tr>
              <a:tr h="362361">
                <a:tc>
                  <a:txBody>
                    <a:bodyPr/>
                    <a:lstStyle/>
                    <a:p>
                      <a:pPr algn="l" fontAlgn="b"/>
                      <a:r>
                        <a:rPr lang="en-US" sz="1200" u="none" strike="noStrike" dirty="0">
                          <a:effectLst/>
                        </a:rPr>
                        <a:t>Winter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u="none" strike="noStrike" dirty="0">
                          <a:effectLst/>
                        </a:rPr>
                        <a:t>2017-Q2</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855990695"/>
                  </a:ext>
                </a:extLst>
              </a:tr>
              <a:tr h="362361">
                <a:tc>
                  <a:txBody>
                    <a:bodyPr/>
                    <a:lstStyle/>
                    <a:p>
                      <a:pPr algn="l" fontAlgn="b"/>
                      <a:r>
                        <a:rPr lang="en-US" sz="1200" u="none" strike="noStrike" dirty="0">
                          <a:effectLst/>
                        </a:rPr>
                        <a:t>Spring semester of 2017-2018 (quarter Terms)</a:t>
                      </a:r>
                      <a:endParaRPr lang="en-US" sz="1200" b="0" i="0" u="none" strike="noStrike" dirty="0">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u="none" strike="noStrike" dirty="0">
                          <a:effectLst/>
                        </a:rPr>
                        <a:t>2018-Q3</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777989900"/>
                  </a:ext>
                </a:extLst>
              </a:tr>
              <a:tr h="362361">
                <a:tc>
                  <a:txBody>
                    <a:bodyPr/>
                    <a:lstStyle/>
                    <a:p>
                      <a:pPr algn="l" fontAlgn="b"/>
                      <a:r>
                        <a:rPr lang="en-US" sz="1200" u="none" strike="noStrike">
                          <a:effectLst/>
                        </a:rPr>
                        <a:t>Summer I of 2017-2018 (quarter Terms)</a:t>
                      </a:r>
                      <a:endParaRPr lang="en-US" sz="1200" b="0" i="0" u="none" strike="noStrike">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u="none" strike="noStrike" dirty="0">
                          <a:effectLst/>
                        </a:rPr>
                        <a:t>2018-Q4.1</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228878480"/>
                  </a:ext>
                </a:extLst>
              </a:tr>
              <a:tr h="372713">
                <a:tc>
                  <a:txBody>
                    <a:bodyPr/>
                    <a:lstStyle/>
                    <a:p>
                      <a:pPr algn="l" fontAlgn="b"/>
                      <a:r>
                        <a:rPr lang="en-US" sz="1200" u="none" strike="noStrike">
                          <a:effectLst/>
                        </a:rPr>
                        <a:t>Summer II of 2017-2018 (quarter Terms)</a:t>
                      </a:r>
                      <a:endParaRPr lang="en-US" sz="1200" b="0" i="0" u="none" strike="noStrike">
                        <a:solidFill>
                          <a:srgbClr val="000000"/>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u="none" strike="noStrike" dirty="0">
                          <a:effectLst/>
                        </a:rPr>
                        <a:t>2018-Q4.2</a:t>
                      </a:r>
                      <a:endParaRPr lang="en-US" sz="1200" b="0" i="0" u="none" strike="noStrike" dirty="0">
                        <a:solidFill>
                          <a:srgbClr val="1E1E1E"/>
                        </a:solidFill>
                        <a:effectLst/>
                        <a:latin typeface="Calibri" panose="020F0502020204030204" pitchFamily="34" charset="0"/>
                      </a:endParaRPr>
                    </a:p>
                  </a:txBody>
                  <a:tcPr marL="8133" marR="8133" marT="81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614831763"/>
                  </a:ext>
                </a:extLst>
              </a:tr>
            </a:tbl>
          </a:graphicData>
        </a:graphic>
      </p:graphicFrame>
      <p:sp>
        <p:nvSpPr>
          <p:cNvPr id="3" name="Slide Number Placeholder 2">
            <a:extLst>
              <a:ext uri="{FF2B5EF4-FFF2-40B4-BE49-F238E27FC236}">
                <a16:creationId xmlns:a16="http://schemas.microsoft.com/office/drawing/2014/main" xmlns="" id="{4067E0E9-6AA0-461A-A900-B9FA80C37B8C}"/>
              </a:ext>
            </a:extLst>
          </p:cNvPr>
          <p:cNvSpPr>
            <a:spLocks noGrp="1"/>
          </p:cNvSpPr>
          <p:nvPr>
            <p:ph type="sldNum" sz="quarter" idx="12"/>
          </p:nvPr>
        </p:nvSpPr>
        <p:spPr/>
        <p:txBody>
          <a:bodyPr/>
          <a:lstStyle/>
          <a:p>
            <a:fld id="{017ED8CA-143E-8B40-B3C8-0174DDF149EE}" type="slidenum">
              <a:rPr lang="en-US" smtClean="0"/>
              <a:t>23</a:t>
            </a:fld>
            <a:endParaRPr lang="en-US" dirty="0"/>
          </a:p>
        </p:txBody>
      </p:sp>
    </p:spTree>
    <p:extLst>
      <p:ext uri="{BB962C8B-B14F-4D97-AF65-F5344CB8AC3E}">
        <p14:creationId xmlns:p14="http://schemas.microsoft.com/office/powerpoint/2010/main" val="107214594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9B4C1C-5EFB-4247-ADC0-34B4DA540236}"/>
              </a:ext>
            </a:extLst>
          </p:cNvPr>
          <p:cNvSpPr>
            <a:spLocks noGrp="1"/>
          </p:cNvSpPr>
          <p:nvPr>
            <p:ph type="title"/>
          </p:nvPr>
        </p:nvSpPr>
        <p:spPr>
          <a:xfrm>
            <a:off x="466611" y="565635"/>
            <a:ext cx="3741179" cy="2797689"/>
          </a:xfrm>
        </p:spPr>
        <p:txBody>
          <a:bodyPr/>
          <a:lstStyle/>
          <a:p>
            <a:r>
              <a:rPr lang="en-US" dirty="0"/>
              <a:t>After uploading, map variables in your file to the Data Elements in the ACES System</a:t>
            </a:r>
            <a:br>
              <a:rPr lang="en-US" dirty="0"/>
            </a:br>
            <a:endParaRPr lang="en-US" dirty="0"/>
          </a:p>
        </p:txBody>
      </p:sp>
      <p:sp>
        <p:nvSpPr>
          <p:cNvPr id="7" name="Text Placeholder 4">
            <a:extLst>
              <a:ext uri="{FF2B5EF4-FFF2-40B4-BE49-F238E27FC236}">
                <a16:creationId xmlns:a16="http://schemas.microsoft.com/office/drawing/2014/main" xmlns="" id="{A618222E-0CFC-4112-A13E-C68B65D70796}"/>
              </a:ext>
            </a:extLst>
          </p:cNvPr>
          <p:cNvSpPr>
            <a:spLocks noGrp="1"/>
          </p:cNvSpPr>
          <p:nvPr>
            <p:ph type="body" sz="quarter" idx="13"/>
          </p:nvPr>
        </p:nvSpPr>
        <p:spPr>
          <a:xfrm>
            <a:off x="458492" y="3429000"/>
            <a:ext cx="3741738" cy="674031"/>
          </a:xfrm>
        </p:spPr>
        <p:txBody>
          <a:bodyPr/>
          <a:lstStyle/>
          <a:p>
            <a:r>
              <a:rPr lang="en-US" dirty="0"/>
              <a:t>By using the ACES data template, the mapping is done automatically. </a:t>
            </a:r>
          </a:p>
        </p:txBody>
      </p:sp>
      <p:sp>
        <p:nvSpPr>
          <p:cNvPr id="2" name="Content Placeholder 1">
            <a:extLst>
              <a:ext uri="{FF2B5EF4-FFF2-40B4-BE49-F238E27FC236}">
                <a16:creationId xmlns:a16="http://schemas.microsoft.com/office/drawing/2014/main" xmlns="" id="{EFE57108-9585-4E75-80B4-3E092CF67683}"/>
              </a:ext>
            </a:extLst>
          </p:cNvPr>
          <p:cNvSpPr>
            <a:spLocks noGrp="1"/>
          </p:cNvSpPr>
          <p:nvPr>
            <p:ph idx="1"/>
          </p:nvPr>
        </p:nvSpPr>
        <p:spPr/>
        <p:txBody>
          <a:bodyPr/>
          <a:lstStyle/>
          <a:p>
            <a:r>
              <a:rPr lang="en-US" sz="2000" dirty="0"/>
              <a:t>Map file variables to the data elements. </a:t>
            </a:r>
          </a:p>
          <a:p>
            <a:pPr marL="0" indent="0">
              <a:buNone/>
            </a:pPr>
            <a:endParaRPr lang="en-US" dirty="0"/>
          </a:p>
        </p:txBody>
      </p:sp>
      <p:pic>
        <p:nvPicPr>
          <p:cNvPr id="9" name="Picture 8" descr="You will need to map your file variables to the data elements. (e.g., student id is the student identifier).">
            <a:extLst>
              <a:ext uri="{FF2B5EF4-FFF2-40B4-BE49-F238E27FC236}">
                <a16:creationId xmlns:a16="http://schemas.microsoft.com/office/drawing/2014/main" xmlns="" id="{28315871-8011-436F-A4C8-9CCFA5ECADB7}"/>
              </a:ext>
            </a:extLst>
          </p:cNvPr>
          <p:cNvPicPr>
            <a:picLocks noChangeAspect="1"/>
          </p:cNvPicPr>
          <p:nvPr/>
        </p:nvPicPr>
        <p:blipFill rotWithShape="1">
          <a:blip r:embed="rId2"/>
          <a:srcRect b="13315"/>
          <a:stretch/>
        </p:blipFill>
        <p:spPr>
          <a:xfrm>
            <a:off x="4672500" y="1053113"/>
            <a:ext cx="6447056" cy="1389107"/>
          </a:xfrm>
          <a:prstGeom prst="rect">
            <a:avLst/>
          </a:prstGeom>
        </p:spPr>
      </p:pic>
      <p:pic>
        <p:nvPicPr>
          <p:cNvPr id="8" name="Picture 7" descr="You will need to map your file variables to the data elements. ">
            <a:extLst>
              <a:ext uri="{FF2B5EF4-FFF2-40B4-BE49-F238E27FC236}">
                <a16:creationId xmlns:a16="http://schemas.microsoft.com/office/drawing/2014/main" xmlns="" id="{DEA97D2A-DF44-4B69-8E7B-AF6CF5CE2DD3}"/>
              </a:ext>
            </a:extLst>
          </p:cNvPr>
          <p:cNvPicPr>
            <a:picLocks noChangeAspect="1"/>
          </p:cNvPicPr>
          <p:nvPr/>
        </p:nvPicPr>
        <p:blipFill>
          <a:blip r:embed="rId3"/>
          <a:stretch>
            <a:fillRect/>
          </a:stretch>
        </p:blipFill>
        <p:spPr>
          <a:xfrm>
            <a:off x="4672500" y="2442220"/>
            <a:ext cx="6447056" cy="4116523"/>
          </a:xfrm>
          <a:prstGeom prst="rect">
            <a:avLst/>
          </a:prstGeom>
        </p:spPr>
      </p:pic>
      <p:sp>
        <p:nvSpPr>
          <p:cNvPr id="3" name="Slide Number Placeholder 2">
            <a:extLst>
              <a:ext uri="{FF2B5EF4-FFF2-40B4-BE49-F238E27FC236}">
                <a16:creationId xmlns:a16="http://schemas.microsoft.com/office/drawing/2014/main" xmlns="" id="{C48CDB45-F727-4A26-A491-04C0935D7214}"/>
              </a:ext>
            </a:extLst>
          </p:cNvPr>
          <p:cNvSpPr>
            <a:spLocks noGrp="1"/>
          </p:cNvSpPr>
          <p:nvPr>
            <p:ph type="sldNum" sz="quarter" idx="12"/>
          </p:nvPr>
        </p:nvSpPr>
        <p:spPr/>
        <p:txBody>
          <a:bodyPr/>
          <a:lstStyle/>
          <a:p>
            <a:fld id="{017ED8CA-143E-8B40-B3C8-0174DDF149EE}" type="slidenum">
              <a:rPr lang="en-US" smtClean="0"/>
              <a:t>24</a:t>
            </a:fld>
            <a:endParaRPr lang="en-US" dirty="0"/>
          </a:p>
        </p:txBody>
      </p:sp>
    </p:spTree>
    <p:extLst>
      <p:ext uri="{BB962C8B-B14F-4D97-AF65-F5344CB8AC3E}">
        <p14:creationId xmlns:p14="http://schemas.microsoft.com/office/powerpoint/2010/main" val="370737742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B236D9-88FE-4E17-A938-7C55CDE016BB}"/>
              </a:ext>
            </a:extLst>
          </p:cNvPr>
          <p:cNvSpPr>
            <a:spLocks noGrp="1"/>
          </p:cNvSpPr>
          <p:nvPr>
            <p:ph type="title"/>
          </p:nvPr>
        </p:nvSpPr>
        <p:spPr>
          <a:xfrm>
            <a:off x="466611" y="555809"/>
            <a:ext cx="3741179" cy="1024896"/>
          </a:xfrm>
        </p:spPr>
        <p:txBody>
          <a:bodyPr/>
          <a:lstStyle/>
          <a:p>
            <a:r>
              <a:rPr lang="en-US" dirty="0"/>
              <a:t>Finalizing data and submission</a:t>
            </a:r>
          </a:p>
        </p:txBody>
      </p:sp>
      <p:sp>
        <p:nvSpPr>
          <p:cNvPr id="2" name="Content Placeholder 1">
            <a:extLst>
              <a:ext uri="{FF2B5EF4-FFF2-40B4-BE49-F238E27FC236}">
                <a16:creationId xmlns:a16="http://schemas.microsoft.com/office/drawing/2014/main" xmlns="" id="{DBD634E5-2C85-4E15-B172-F3EB2FEB2BF8}"/>
              </a:ext>
            </a:extLst>
          </p:cNvPr>
          <p:cNvSpPr>
            <a:spLocks noGrp="1"/>
          </p:cNvSpPr>
          <p:nvPr>
            <p:ph idx="1"/>
          </p:nvPr>
        </p:nvSpPr>
        <p:spPr/>
        <p:txBody>
          <a:bodyPr/>
          <a:lstStyle/>
          <a:p>
            <a:r>
              <a:rPr lang="en-US" sz="2000" dirty="0"/>
              <a:t>Ensure file passes Quality Assurance (system quickly checks the file)</a:t>
            </a:r>
          </a:p>
          <a:p>
            <a:pPr lvl="1"/>
            <a:r>
              <a:rPr lang="en-US" sz="2000" dirty="0"/>
              <a:t>Required fields and values are present and complete.</a:t>
            </a:r>
          </a:p>
          <a:p>
            <a:pPr lvl="1"/>
            <a:r>
              <a:rPr lang="en-US" sz="2000" dirty="0"/>
              <a:t>Check for duplicate students or courses.</a:t>
            </a:r>
          </a:p>
          <a:p>
            <a:pPr lvl="1"/>
            <a:r>
              <a:rPr lang="en-US" sz="2000" dirty="0"/>
              <a:t>Data are formatted correctly.</a:t>
            </a:r>
          </a:p>
          <a:p>
            <a:pPr lvl="1"/>
            <a:endParaRPr lang="en-US" dirty="0"/>
          </a:p>
          <a:p>
            <a:endParaRPr lang="en-US" dirty="0"/>
          </a:p>
        </p:txBody>
      </p:sp>
      <p:pic>
        <p:nvPicPr>
          <p:cNvPr id="8" name="Picture 7" descr="Prior to finalizing your submission you must pass all checks and quality assurance before proceeding.">
            <a:extLst>
              <a:ext uri="{FF2B5EF4-FFF2-40B4-BE49-F238E27FC236}">
                <a16:creationId xmlns:a16="http://schemas.microsoft.com/office/drawing/2014/main" xmlns="" id="{D51D3A34-2C54-4226-B49D-8DDCD98E081F}"/>
              </a:ext>
            </a:extLst>
          </p:cNvPr>
          <p:cNvPicPr>
            <a:picLocks noChangeAspect="1"/>
          </p:cNvPicPr>
          <p:nvPr/>
        </p:nvPicPr>
        <p:blipFill rotWithShape="1">
          <a:blip r:embed="rId2"/>
          <a:srcRect r="9156"/>
          <a:stretch/>
        </p:blipFill>
        <p:spPr>
          <a:xfrm>
            <a:off x="4493957" y="2458160"/>
            <a:ext cx="7514597" cy="2401800"/>
          </a:xfrm>
          <a:prstGeom prst="rect">
            <a:avLst/>
          </a:prstGeom>
        </p:spPr>
      </p:pic>
      <p:pic>
        <p:nvPicPr>
          <p:cNvPr id="9" name="Picture 8" descr="Submit Study Request">
            <a:extLst>
              <a:ext uri="{FF2B5EF4-FFF2-40B4-BE49-F238E27FC236}">
                <a16:creationId xmlns:a16="http://schemas.microsoft.com/office/drawing/2014/main" xmlns="" id="{7D8B70A6-8E35-4F1E-9AFB-A7E789F13144}"/>
              </a:ext>
            </a:extLst>
          </p:cNvPr>
          <p:cNvPicPr>
            <a:picLocks noChangeAspect="1"/>
          </p:cNvPicPr>
          <p:nvPr/>
        </p:nvPicPr>
        <p:blipFill>
          <a:blip r:embed="rId3"/>
          <a:stretch>
            <a:fillRect/>
          </a:stretch>
        </p:blipFill>
        <p:spPr>
          <a:xfrm>
            <a:off x="7056018" y="4768106"/>
            <a:ext cx="2390476" cy="609524"/>
          </a:xfrm>
          <a:prstGeom prst="rect">
            <a:avLst/>
          </a:prstGeom>
        </p:spPr>
      </p:pic>
      <p:sp>
        <p:nvSpPr>
          <p:cNvPr id="3" name="Slide Number Placeholder 2">
            <a:extLst>
              <a:ext uri="{FF2B5EF4-FFF2-40B4-BE49-F238E27FC236}">
                <a16:creationId xmlns:a16="http://schemas.microsoft.com/office/drawing/2014/main" xmlns="" id="{FB3C28C8-CB20-4E16-BAE9-D456A6CEE688}"/>
              </a:ext>
            </a:extLst>
          </p:cNvPr>
          <p:cNvSpPr>
            <a:spLocks noGrp="1"/>
          </p:cNvSpPr>
          <p:nvPr>
            <p:ph type="sldNum" sz="quarter" idx="12"/>
          </p:nvPr>
        </p:nvSpPr>
        <p:spPr/>
        <p:txBody>
          <a:bodyPr/>
          <a:lstStyle/>
          <a:p>
            <a:fld id="{017ED8CA-143E-8B40-B3C8-0174DDF149EE}" type="slidenum">
              <a:rPr lang="en-US" smtClean="0"/>
              <a:t>25</a:t>
            </a:fld>
            <a:endParaRPr lang="en-US" dirty="0"/>
          </a:p>
        </p:txBody>
      </p:sp>
    </p:spTree>
    <p:extLst>
      <p:ext uri="{BB962C8B-B14F-4D97-AF65-F5344CB8AC3E}">
        <p14:creationId xmlns:p14="http://schemas.microsoft.com/office/powerpoint/2010/main" val="218523146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CES Deliverables for Admission Validity Studies:&#10;1.">
            <a:extLst>
              <a:ext uri="{FF2B5EF4-FFF2-40B4-BE49-F238E27FC236}">
                <a16:creationId xmlns:a16="http://schemas.microsoft.com/office/drawing/2014/main" xmlns="" id="{34734BC6-35DF-40DC-A44C-92DCAB002277}"/>
              </a:ext>
            </a:extLst>
          </p:cNvPr>
          <p:cNvSpPr>
            <a:spLocks noGrp="1"/>
          </p:cNvSpPr>
          <p:nvPr>
            <p:ph type="title"/>
          </p:nvPr>
        </p:nvSpPr>
        <p:spPr>
          <a:xfrm>
            <a:off x="466611" y="555809"/>
            <a:ext cx="3741179" cy="1468094"/>
          </a:xfrm>
        </p:spPr>
        <p:txBody>
          <a:bodyPr/>
          <a:lstStyle/>
          <a:p>
            <a:r>
              <a:rPr lang="en-US" dirty="0"/>
              <a:t>ACES Deliverables for Admission Validity Studies</a:t>
            </a:r>
          </a:p>
        </p:txBody>
      </p:sp>
      <p:sp>
        <p:nvSpPr>
          <p:cNvPr id="9" name="Content Placeholder 5" descr="ACES deliverables:&#10;1.Original Data File&#10;2. Standardized Data File&#10;3. Data Quality Report (PDF)&#10;4.Matched Data File (XLS)&#10;5. Institution Report (PDF)&#10;6.Interactive Graphs (HTML)&#10;">
            <a:extLst>
              <a:ext uri="{FF2B5EF4-FFF2-40B4-BE49-F238E27FC236}">
                <a16:creationId xmlns:a16="http://schemas.microsoft.com/office/drawing/2014/main" xmlns="" id="{F73172D1-36D6-4508-BD7C-7A23B80762E7}"/>
              </a:ext>
            </a:extLst>
          </p:cNvPr>
          <p:cNvSpPr>
            <a:spLocks noGrp="1"/>
          </p:cNvSpPr>
          <p:nvPr>
            <p:ph idx="14"/>
          </p:nvPr>
        </p:nvSpPr>
        <p:spPr>
          <a:xfrm>
            <a:off x="602078" y="2317283"/>
            <a:ext cx="3741179" cy="2718951"/>
          </a:xfrm>
        </p:spPr>
        <p:txBody>
          <a:bodyPr/>
          <a:lstStyle/>
          <a:p>
            <a:pPr>
              <a:buFont typeface="Wingdings" panose="05000000000000000000" pitchFamily="2" charset="2"/>
              <a:buChar char="ü"/>
            </a:pPr>
            <a:r>
              <a:rPr lang="en-US" dirty="0"/>
              <a:t>Original Data File</a:t>
            </a:r>
          </a:p>
          <a:p>
            <a:pPr>
              <a:buFont typeface="Wingdings" panose="05000000000000000000" pitchFamily="2" charset="2"/>
              <a:buChar char="ü"/>
            </a:pPr>
            <a:r>
              <a:rPr lang="en-US" dirty="0"/>
              <a:t>Standardized Data File</a:t>
            </a:r>
          </a:p>
          <a:p>
            <a:pPr>
              <a:buFont typeface="Wingdings" panose="05000000000000000000" pitchFamily="2" charset="2"/>
              <a:buChar char="ü"/>
            </a:pPr>
            <a:r>
              <a:rPr lang="en-US" dirty="0"/>
              <a:t>Data Quality Report (PDF)</a:t>
            </a:r>
          </a:p>
          <a:p>
            <a:pPr>
              <a:buFont typeface="Wingdings" panose="05000000000000000000" pitchFamily="2" charset="2"/>
              <a:buChar char="ü"/>
            </a:pPr>
            <a:r>
              <a:rPr lang="en-US" dirty="0"/>
              <a:t>Matched Data File (XLS)</a:t>
            </a:r>
          </a:p>
          <a:p>
            <a:pPr>
              <a:buFont typeface="Wingdings" panose="05000000000000000000" pitchFamily="2" charset="2"/>
              <a:buChar char="ü"/>
            </a:pPr>
            <a:r>
              <a:rPr lang="en-US" dirty="0"/>
              <a:t>Institution Report (PDF)</a:t>
            </a:r>
          </a:p>
          <a:p>
            <a:pPr>
              <a:buFont typeface="Wingdings" panose="05000000000000000000" pitchFamily="2" charset="2"/>
              <a:buChar char="ü"/>
            </a:pPr>
            <a:r>
              <a:rPr lang="en-US" dirty="0"/>
              <a:t>Interactive Graphs (HTML)</a:t>
            </a:r>
          </a:p>
        </p:txBody>
      </p:sp>
      <p:sp>
        <p:nvSpPr>
          <p:cNvPr id="2" name="Content Placeholder 1">
            <a:extLst>
              <a:ext uri="{FF2B5EF4-FFF2-40B4-BE49-F238E27FC236}">
                <a16:creationId xmlns:a16="http://schemas.microsoft.com/office/drawing/2014/main" xmlns="" id="{577B3AD6-710E-4543-B93A-B6CC6113D8AE}"/>
              </a:ext>
            </a:extLst>
          </p:cNvPr>
          <p:cNvSpPr>
            <a:spLocks noGrp="1"/>
          </p:cNvSpPr>
          <p:nvPr>
            <p:ph idx="1"/>
          </p:nvPr>
        </p:nvSpPr>
        <p:spPr>
          <a:xfrm>
            <a:off x="4683910" y="555809"/>
            <a:ext cx="7361334" cy="5372292"/>
          </a:xfrm>
        </p:spPr>
        <p:txBody>
          <a:bodyPr/>
          <a:lstStyle/>
          <a:p>
            <a:r>
              <a:rPr lang="en-US" dirty="0"/>
              <a:t> Will take 20 business days from receipt of clean data to receive your completed report</a:t>
            </a:r>
          </a:p>
          <a:p>
            <a:endParaRPr lang="en-US" dirty="0"/>
          </a:p>
        </p:txBody>
      </p:sp>
      <p:pic>
        <p:nvPicPr>
          <p:cNvPr id="10" name="Picture 9" descr="Screenshot of ACES study results page.">
            <a:extLst>
              <a:ext uri="{FF2B5EF4-FFF2-40B4-BE49-F238E27FC236}">
                <a16:creationId xmlns:a16="http://schemas.microsoft.com/office/drawing/2014/main" xmlns="" id="{B1B6987D-E047-4572-ACEE-332D48522304}"/>
              </a:ext>
            </a:extLst>
          </p:cNvPr>
          <p:cNvPicPr>
            <a:picLocks noChangeAspect="1"/>
          </p:cNvPicPr>
          <p:nvPr/>
        </p:nvPicPr>
        <p:blipFill rotWithShape="1">
          <a:blip r:embed="rId2"/>
          <a:srcRect t="281" b="4940"/>
          <a:stretch/>
        </p:blipFill>
        <p:spPr>
          <a:xfrm>
            <a:off x="4683910" y="1354216"/>
            <a:ext cx="6599258" cy="5372292"/>
          </a:xfrm>
          <a:prstGeom prst="rect">
            <a:avLst/>
          </a:prstGeom>
        </p:spPr>
      </p:pic>
      <p:sp>
        <p:nvSpPr>
          <p:cNvPr id="3" name="Slide Number Placeholder 2">
            <a:extLst>
              <a:ext uri="{FF2B5EF4-FFF2-40B4-BE49-F238E27FC236}">
                <a16:creationId xmlns:a16="http://schemas.microsoft.com/office/drawing/2014/main" xmlns="" id="{A92A3B1C-B690-4B0D-8D89-52B91621E9FE}"/>
              </a:ext>
            </a:extLst>
          </p:cNvPr>
          <p:cNvSpPr>
            <a:spLocks noGrp="1"/>
          </p:cNvSpPr>
          <p:nvPr>
            <p:ph type="sldNum" sz="quarter" idx="12"/>
          </p:nvPr>
        </p:nvSpPr>
        <p:spPr/>
        <p:txBody>
          <a:bodyPr/>
          <a:lstStyle/>
          <a:p>
            <a:fld id="{017ED8CA-143E-8B40-B3C8-0174DDF149EE}" type="slidenum">
              <a:rPr lang="en-US" smtClean="0"/>
              <a:t>26</a:t>
            </a:fld>
            <a:endParaRPr lang="en-US" dirty="0"/>
          </a:p>
        </p:txBody>
      </p:sp>
    </p:spTree>
    <p:extLst>
      <p:ext uri="{BB962C8B-B14F-4D97-AF65-F5344CB8AC3E}">
        <p14:creationId xmlns:p14="http://schemas.microsoft.com/office/powerpoint/2010/main" val="311201509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430BA3-23B2-4B33-B91E-6E71C1D8DBA1}"/>
              </a:ext>
            </a:extLst>
          </p:cNvPr>
          <p:cNvSpPr>
            <a:spLocks noGrp="1"/>
          </p:cNvSpPr>
          <p:nvPr>
            <p:ph type="title"/>
          </p:nvPr>
        </p:nvSpPr>
        <p:spPr>
          <a:xfrm>
            <a:off x="466611" y="555809"/>
            <a:ext cx="3741179" cy="1024896"/>
          </a:xfrm>
        </p:spPr>
        <p:txBody>
          <a:bodyPr/>
          <a:lstStyle/>
          <a:p>
            <a:r>
              <a:rPr lang="en-US" dirty="0"/>
              <a:t>SAT Admission Validity Study</a:t>
            </a:r>
          </a:p>
        </p:txBody>
      </p:sp>
      <p:sp>
        <p:nvSpPr>
          <p:cNvPr id="5" name="Text Placeholder 4">
            <a:extLst>
              <a:ext uri="{FF2B5EF4-FFF2-40B4-BE49-F238E27FC236}">
                <a16:creationId xmlns:a16="http://schemas.microsoft.com/office/drawing/2014/main" xmlns="" id="{BBF0F1B9-3F2F-4FBF-9837-0D432360AB7A}"/>
              </a:ext>
            </a:extLst>
          </p:cNvPr>
          <p:cNvSpPr>
            <a:spLocks noGrp="1"/>
          </p:cNvSpPr>
          <p:nvPr>
            <p:ph type="body" sz="quarter" idx="13"/>
          </p:nvPr>
        </p:nvSpPr>
        <p:spPr>
          <a:xfrm>
            <a:off x="466725" y="1692275"/>
            <a:ext cx="3741738" cy="1245469"/>
          </a:xfrm>
        </p:spPr>
        <p:txBody>
          <a:bodyPr/>
          <a:lstStyle/>
          <a:p>
            <a:r>
              <a:rPr lang="en-US" dirty="0"/>
              <a:t>Analyzes the relationship between SAT scores and student performance at the institution</a:t>
            </a:r>
          </a:p>
          <a:p>
            <a:endParaRPr lang="en-US" dirty="0"/>
          </a:p>
        </p:txBody>
      </p:sp>
      <p:pic>
        <p:nvPicPr>
          <p:cNvPr id="11" name="Content Placeholder 10" descr="Cover of sample SAT Admission Validity Study report">
            <a:extLst>
              <a:ext uri="{FF2B5EF4-FFF2-40B4-BE49-F238E27FC236}">
                <a16:creationId xmlns:a16="http://schemas.microsoft.com/office/drawing/2014/main" xmlns="" id="{CD0EF22F-94E1-4460-9963-23EAEE27F333}"/>
              </a:ext>
            </a:extLst>
          </p:cNvPr>
          <p:cNvPicPr>
            <a:picLocks noGrp="1" noChangeAspect="1"/>
          </p:cNvPicPr>
          <p:nvPr>
            <p:ph idx="14"/>
          </p:nvPr>
        </p:nvPicPr>
        <p:blipFill>
          <a:blip r:embed="rId2"/>
          <a:stretch>
            <a:fillRect/>
          </a:stretch>
        </p:blipFill>
        <p:spPr>
          <a:xfrm>
            <a:off x="833720" y="2777066"/>
            <a:ext cx="2743200" cy="3542191"/>
          </a:xfrm>
          <a:prstGeom prst="rect">
            <a:avLst/>
          </a:prstGeom>
        </p:spPr>
      </p:pic>
      <p:sp>
        <p:nvSpPr>
          <p:cNvPr id="2" name="Content Placeholder 1">
            <a:extLst>
              <a:ext uri="{FF2B5EF4-FFF2-40B4-BE49-F238E27FC236}">
                <a16:creationId xmlns:a16="http://schemas.microsoft.com/office/drawing/2014/main" xmlns="" id="{318A169B-861F-4EE9-B2C9-C471A8951B9B}"/>
              </a:ext>
            </a:extLst>
          </p:cNvPr>
          <p:cNvSpPr>
            <a:spLocks noGrp="1"/>
          </p:cNvSpPr>
          <p:nvPr>
            <p:ph idx="1"/>
          </p:nvPr>
        </p:nvSpPr>
        <p:spPr>
          <a:xfrm>
            <a:off x="4773478" y="555809"/>
            <a:ext cx="7215322" cy="5372292"/>
          </a:xfrm>
        </p:spPr>
        <p:txBody>
          <a:bodyPr/>
          <a:lstStyle/>
          <a:p>
            <a:r>
              <a:rPr lang="en-US" dirty="0"/>
              <a:t>Section 1: Descriptive summary of the admission measures </a:t>
            </a:r>
          </a:p>
          <a:p>
            <a:r>
              <a:rPr lang="en-US" dirty="0"/>
              <a:t>Section 2: Evaluating admission measures </a:t>
            </a:r>
          </a:p>
          <a:p>
            <a:pPr lvl="1"/>
            <a:r>
              <a:rPr lang="en-US" dirty="0"/>
              <a:t>Mean First-Year GPA by SAT Total Score</a:t>
            </a:r>
          </a:p>
          <a:p>
            <a:pPr lvl="1"/>
            <a:r>
              <a:rPr lang="en-US" dirty="0"/>
              <a:t>Mean First-Year GPA by HS GPA Quartile and SAT Total Score Quartile</a:t>
            </a:r>
          </a:p>
          <a:p>
            <a:pPr lvl="1"/>
            <a:r>
              <a:rPr lang="en-US" dirty="0"/>
              <a:t>Predictive strength of admission measures in your study </a:t>
            </a:r>
          </a:p>
          <a:p>
            <a:pPr lvl="1"/>
            <a:r>
              <a:rPr lang="en-US" dirty="0"/>
              <a:t>Predictive strength of SAT Subject Tests</a:t>
            </a:r>
          </a:p>
          <a:p>
            <a:r>
              <a:rPr lang="en-US" dirty="0"/>
              <a:t>Section 3: Using the admission measures for future students</a:t>
            </a:r>
          </a:p>
          <a:p>
            <a:pPr lvl="1">
              <a:buFont typeface="Arial" panose="020B0604020202020204" pitchFamily="34" charset="0"/>
              <a:buChar char="•"/>
            </a:pPr>
            <a:r>
              <a:rPr lang="en-US" dirty="0"/>
              <a:t>Percentage of students at or above selected First-Year GPA values by SAT Total score quartiles and HS GPA quartiles </a:t>
            </a:r>
          </a:p>
          <a:p>
            <a:r>
              <a:rPr lang="en-US" dirty="0"/>
              <a:t>Section 4: Using predicted First-Year GPA to identify current students possibly at risk for not completing their degrees at Sample University</a:t>
            </a:r>
          </a:p>
          <a:p>
            <a:pPr lvl="1"/>
            <a:r>
              <a:rPr lang="en-US" dirty="0"/>
              <a:t>Plot of actual First-Year GPA by predicted First-Year GPA</a:t>
            </a:r>
          </a:p>
          <a:p>
            <a:r>
              <a:rPr lang="en-US" dirty="0"/>
              <a:t>Appendix A: Prediction equations for all students </a:t>
            </a:r>
          </a:p>
          <a:p>
            <a:r>
              <a:rPr lang="en-US" dirty="0"/>
              <a:t>Appendix B: Statistical summaries for subgroups </a:t>
            </a:r>
          </a:p>
          <a:p>
            <a:endParaRPr lang="en-US" dirty="0"/>
          </a:p>
        </p:txBody>
      </p:sp>
      <p:sp>
        <p:nvSpPr>
          <p:cNvPr id="3" name="Slide Number Placeholder 2">
            <a:extLst>
              <a:ext uri="{FF2B5EF4-FFF2-40B4-BE49-F238E27FC236}">
                <a16:creationId xmlns:a16="http://schemas.microsoft.com/office/drawing/2014/main" xmlns="" id="{96B569E6-7D2B-49AD-8B9D-81DACD0BE7A5}"/>
              </a:ext>
            </a:extLst>
          </p:cNvPr>
          <p:cNvSpPr>
            <a:spLocks noGrp="1"/>
          </p:cNvSpPr>
          <p:nvPr>
            <p:ph type="sldNum" sz="quarter" idx="12"/>
          </p:nvPr>
        </p:nvSpPr>
        <p:spPr/>
        <p:txBody>
          <a:bodyPr/>
          <a:lstStyle/>
          <a:p>
            <a:fld id="{017ED8CA-143E-8B40-B3C8-0174DDF149EE}" type="slidenum">
              <a:rPr lang="en-US" smtClean="0"/>
              <a:t>27</a:t>
            </a:fld>
            <a:endParaRPr lang="en-US" dirty="0"/>
          </a:p>
        </p:txBody>
      </p:sp>
    </p:spTree>
    <p:extLst>
      <p:ext uri="{BB962C8B-B14F-4D97-AF65-F5344CB8AC3E}">
        <p14:creationId xmlns:p14="http://schemas.microsoft.com/office/powerpoint/2010/main" val="155715220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6F4880A-6708-4BFA-BEFB-A62AA3F82D5F}"/>
              </a:ext>
            </a:extLst>
          </p:cNvPr>
          <p:cNvSpPr>
            <a:spLocks noGrp="1"/>
          </p:cNvSpPr>
          <p:nvPr>
            <p:ph type="title"/>
          </p:nvPr>
        </p:nvSpPr>
        <p:spPr>
          <a:xfrm>
            <a:off x="466611" y="555809"/>
            <a:ext cx="3741179" cy="1468094"/>
          </a:xfrm>
        </p:spPr>
        <p:txBody>
          <a:bodyPr/>
          <a:lstStyle/>
          <a:p>
            <a:r>
              <a:rPr lang="en-US" dirty="0">
                <a:hlinkClick r:id="rId2"/>
              </a:rPr>
              <a:t>Sample</a:t>
            </a:r>
            <a:r>
              <a:rPr lang="en-US" u="sng" dirty="0">
                <a:hlinkClick r:id="rId2"/>
              </a:rPr>
              <a:t> Admission Validity Study Interactive Graphs</a:t>
            </a:r>
            <a:endParaRPr lang="en-US" u="sng" dirty="0"/>
          </a:p>
        </p:txBody>
      </p:sp>
      <p:sp>
        <p:nvSpPr>
          <p:cNvPr id="6" name="Content Placeholder 5">
            <a:extLst>
              <a:ext uri="{FF2B5EF4-FFF2-40B4-BE49-F238E27FC236}">
                <a16:creationId xmlns:a16="http://schemas.microsoft.com/office/drawing/2014/main" xmlns="" id="{BE501F3E-0498-43A9-B8AE-9AF54F430205}"/>
              </a:ext>
            </a:extLst>
          </p:cNvPr>
          <p:cNvSpPr>
            <a:spLocks noGrp="1"/>
          </p:cNvSpPr>
          <p:nvPr>
            <p:ph idx="14"/>
          </p:nvPr>
        </p:nvSpPr>
        <p:spPr/>
        <p:txBody>
          <a:bodyPr/>
          <a:lstStyle/>
          <a:p>
            <a:endParaRPr lang="en-US" dirty="0"/>
          </a:p>
        </p:txBody>
      </p:sp>
      <p:sp>
        <p:nvSpPr>
          <p:cNvPr id="2" name="Content Placeholder 1" descr="Decorative">
            <a:extLst>
              <a:ext uri="{FF2B5EF4-FFF2-40B4-BE49-F238E27FC236}">
                <a16:creationId xmlns:a16="http://schemas.microsoft.com/office/drawing/2014/main" xmlns="" id="{F353709A-84A9-4C36-9FAD-39FF943CFB9F}"/>
              </a:ext>
            </a:extLst>
          </p:cNvPr>
          <p:cNvSpPr>
            <a:spLocks noGrp="1"/>
          </p:cNvSpPr>
          <p:nvPr>
            <p:ph idx="1"/>
          </p:nvPr>
        </p:nvSpPr>
        <p:spPr/>
        <p:txBody>
          <a:bodyPr/>
          <a:lstStyle/>
          <a:p>
            <a:endParaRPr lang="en-US" dirty="0"/>
          </a:p>
          <a:p>
            <a:endParaRPr lang="en-US" dirty="0"/>
          </a:p>
        </p:txBody>
      </p:sp>
      <p:pic>
        <p:nvPicPr>
          <p:cNvPr id="7" name="Picture 6" descr="Example of an interactive graph. ">
            <a:extLst>
              <a:ext uri="{FF2B5EF4-FFF2-40B4-BE49-F238E27FC236}">
                <a16:creationId xmlns:a16="http://schemas.microsoft.com/office/drawing/2014/main" xmlns="" id="{165806D3-FD6C-4B6A-BAD8-92376CD840C9}"/>
              </a:ext>
            </a:extLst>
          </p:cNvPr>
          <p:cNvPicPr>
            <a:picLocks noChangeAspect="1"/>
          </p:cNvPicPr>
          <p:nvPr/>
        </p:nvPicPr>
        <p:blipFill>
          <a:blip r:embed="rId3"/>
          <a:stretch>
            <a:fillRect/>
          </a:stretch>
        </p:blipFill>
        <p:spPr>
          <a:xfrm>
            <a:off x="75136" y="2023903"/>
            <a:ext cx="11854155" cy="4418620"/>
          </a:xfrm>
          <a:prstGeom prst="rect">
            <a:avLst/>
          </a:prstGeom>
        </p:spPr>
      </p:pic>
      <p:sp>
        <p:nvSpPr>
          <p:cNvPr id="3" name="Slide Number Placeholder 2">
            <a:extLst>
              <a:ext uri="{FF2B5EF4-FFF2-40B4-BE49-F238E27FC236}">
                <a16:creationId xmlns:a16="http://schemas.microsoft.com/office/drawing/2014/main" xmlns="" id="{8F2CE41A-F64A-4A32-AFC8-1D20A19644A0}"/>
              </a:ext>
            </a:extLst>
          </p:cNvPr>
          <p:cNvSpPr>
            <a:spLocks noGrp="1"/>
          </p:cNvSpPr>
          <p:nvPr>
            <p:ph type="sldNum" sz="quarter" idx="12"/>
          </p:nvPr>
        </p:nvSpPr>
        <p:spPr/>
        <p:txBody>
          <a:bodyPr/>
          <a:lstStyle/>
          <a:p>
            <a:fld id="{017ED8CA-143E-8B40-B3C8-0174DDF149EE}" type="slidenum">
              <a:rPr lang="en-US" smtClean="0"/>
              <a:t>28</a:t>
            </a:fld>
            <a:endParaRPr lang="en-US" dirty="0"/>
          </a:p>
        </p:txBody>
      </p:sp>
    </p:spTree>
    <p:extLst>
      <p:ext uri="{BB962C8B-B14F-4D97-AF65-F5344CB8AC3E}">
        <p14:creationId xmlns:p14="http://schemas.microsoft.com/office/powerpoint/2010/main" val="73327221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AA34DD-FEE9-4FC5-B9FD-A909E7D1A09B}"/>
              </a:ext>
            </a:extLst>
          </p:cNvPr>
          <p:cNvSpPr>
            <a:spLocks noGrp="1"/>
          </p:cNvSpPr>
          <p:nvPr>
            <p:ph type="title"/>
          </p:nvPr>
        </p:nvSpPr>
        <p:spPr>
          <a:xfrm>
            <a:off x="466611" y="555809"/>
            <a:ext cx="4026367" cy="1468094"/>
          </a:xfrm>
        </p:spPr>
        <p:txBody>
          <a:bodyPr/>
          <a:lstStyle/>
          <a:p>
            <a:r>
              <a:rPr lang="en-US" dirty="0"/>
              <a:t>Mean FYGPA by HSGPA and SAT Total Score</a:t>
            </a:r>
          </a:p>
        </p:txBody>
      </p:sp>
      <p:pic>
        <p:nvPicPr>
          <p:cNvPr id="7" name="Picture 6" descr="Another example of an interactive graph-- mean FYGPA by HSGPA and SAT Total Score.">
            <a:extLst>
              <a:ext uri="{FF2B5EF4-FFF2-40B4-BE49-F238E27FC236}">
                <a16:creationId xmlns:a16="http://schemas.microsoft.com/office/drawing/2014/main" xmlns="" id="{2B8A2803-A622-4814-82EC-C39DE33D7B49}"/>
              </a:ext>
            </a:extLst>
          </p:cNvPr>
          <p:cNvPicPr>
            <a:picLocks noChangeAspect="1"/>
          </p:cNvPicPr>
          <p:nvPr/>
        </p:nvPicPr>
        <p:blipFill rotWithShape="1">
          <a:blip r:embed="rId2"/>
          <a:srcRect t="19192"/>
          <a:stretch/>
        </p:blipFill>
        <p:spPr>
          <a:xfrm>
            <a:off x="1447563" y="2023903"/>
            <a:ext cx="9952574" cy="4834096"/>
          </a:xfrm>
          <a:prstGeom prst="rect">
            <a:avLst/>
          </a:prstGeom>
        </p:spPr>
      </p:pic>
      <p:sp>
        <p:nvSpPr>
          <p:cNvPr id="3" name="Slide Number Placeholder 2">
            <a:extLst>
              <a:ext uri="{FF2B5EF4-FFF2-40B4-BE49-F238E27FC236}">
                <a16:creationId xmlns:a16="http://schemas.microsoft.com/office/drawing/2014/main" xmlns="" id="{EDD6BD7F-BD08-4F00-BB7C-03CA9E7E3EB6}"/>
              </a:ext>
            </a:extLst>
          </p:cNvPr>
          <p:cNvSpPr>
            <a:spLocks noGrp="1"/>
          </p:cNvSpPr>
          <p:nvPr>
            <p:ph type="sldNum" sz="quarter" idx="12"/>
          </p:nvPr>
        </p:nvSpPr>
        <p:spPr/>
        <p:txBody>
          <a:bodyPr/>
          <a:lstStyle/>
          <a:p>
            <a:fld id="{017ED8CA-143E-8B40-B3C8-0174DDF149EE}" type="slidenum">
              <a:rPr lang="en-US" smtClean="0"/>
              <a:t>29</a:t>
            </a:fld>
            <a:endParaRPr lang="en-US" dirty="0"/>
          </a:p>
        </p:txBody>
      </p:sp>
    </p:spTree>
    <p:extLst>
      <p:ext uri="{BB962C8B-B14F-4D97-AF65-F5344CB8AC3E}">
        <p14:creationId xmlns:p14="http://schemas.microsoft.com/office/powerpoint/2010/main" val="24326818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17FAD6B-8EF5-43C2-876F-F6856050F93F}"/>
              </a:ext>
            </a:extLst>
          </p:cNvPr>
          <p:cNvSpPr>
            <a:spLocks noGrp="1"/>
          </p:cNvSpPr>
          <p:nvPr>
            <p:ph type="title"/>
          </p:nvPr>
        </p:nvSpPr>
        <p:spPr>
          <a:xfrm>
            <a:off x="466611" y="555809"/>
            <a:ext cx="3741179" cy="1024896"/>
          </a:xfrm>
        </p:spPr>
        <p:txBody>
          <a:bodyPr/>
          <a:lstStyle/>
          <a:p>
            <a:pPr marL="228600" indent="-171450"/>
            <a:r>
              <a:rPr lang="en-US" dirty="0"/>
              <a:t>Overview of the Study</a:t>
            </a:r>
          </a:p>
        </p:txBody>
      </p:sp>
      <p:sp>
        <p:nvSpPr>
          <p:cNvPr id="7" name="Text Placeholder 4">
            <a:extLst>
              <a:ext uri="{FF2B5EF4-FFF2-40B4-BE49-F238E27FC236}">
                <a16:creationId xmlns:a16="http://schemas.microsoft.com/office/drawing/2014/main" xmlns="" id="{A8747673-95FC-43F3-80A3-BCB51995D3C3}"/>
              </a:ext>
            </a:extLst>
          </p:cNvPr>
          <p:cNvSpPr>
            <a:spLocks noGrp="1"/>
          </p:cNvSpPr>
          <p:nvPr>
            <p:ph type="body" sz="quarter" idx="13"/>
          </p:nvPr>
        </p:nvSpPr>
        <p:spPr>
          <a:xfrm>
            <a:off x="466725" y="1692275"/>
            <a:ext cx="3741738" cy="1965666"/>
          </a:xfrm>
        </p:spPr>
        <p:txBody>
          <a:bodyPr/>
          <a:lstStyle/>
          <a:p>
            <a:r>
              <a:rPr lang="en-US" sz="2000" dirty="0"/>
              <a:t>National study to examine SAT score relationships with key college outcomes across a large and diverse sample of four-year institutions.</a:t>
            </a:r>
          </a:p>
          <a:p>
            <a:endParaRPr lang="en-US" dirty="0"/>
          </a:p>
        </p:txBody>
      </p:sp>
      <p:sp>
        <p:nvSpPr>
          <p:cNvPr id="2" name="Content Placeholder 1">
            <a:extLst>
              <a:ext uri="{FF2B5EF4-FFF2-40B4-BE49-F238E27FC236}">
                <a16:creationId xmlns:a16="http://schemas.microsoft.com/office/drawing/2014/main" xmlns="" id="{34D107DE-B9D5-4C20-A019-E2B4F389CD45}"/>
              </a:ext>
            </a:extLst>
          </p:cNvPr>
          <p:cNvSpPr>
            <a:spLocks noGrp="1"/>
          </p:cNvSpPr>
          <p:nvPr>
            <p:ph idx="1"/>
          </p:nvPr>
        </p:nvSpPr>
        <p:spPr/>
        <p:txBody>
          <a:bodyPr/>
          <a:lstStyle/>
          <a:p>
            <a:r>
              <a:rPr lang="en-US" sz="2400" dirty="0"/>
              <a:t>Your participation will help inform and strengthen the college readiness and success knowledge base. </a:t>
            </a:r>
          </a:p>
          <a:p>
            <a:pPr lvl="1"/>
            <a:r>
              <a:rPr lang="en-US" sz="2400" dirty="0"/>
              <a:t>It also comes with benefits to your institution.</a:t>
            </a:r>
          </a:p>
          <a:p>
            <a:pPr lvl="2"/>
            <a:r>
              <a:rPr lang="en-US" sz="2400" dirty="0"/>
              <a:t>A customized institution-specific admission validity study with interactive graphs summarizing institutional study results</a:t>
            </a:r>
          </a:p>
          <a:p>
            <a:pPr lvl="2"/>
            <a:r>
              <a:rPr lang="en-US" sz="2400" dirty="0"/>
              <a:t>A comprehensive matched data file with student-level variables from a College Board database</a:t>
            </a:r>
          </a:p>
          <a:p>
            <a:pPr lvl="2"/>
            <a:r>
              <a:rPr lang="en-US" sz="2400" dirty="0"/>
              <a:t>A stipend payable to your institution/office ($1,000) for the work involved in assembling and submitting the requested data file</a:t>
            </a:r>
          </a:p>
          <a:p>
            <a:endParaRPr lang="en-US" sz="2400" dirty="0"/>
          </a:p>
        </p:txBody>
      </p:sp>
      <p:sp>
        <p:nvSpPr>
          <p:cNvPr id="3" name="Slide Number Placeholder 2">
            <a:extLst>
              <a:ext uri="{FF2B5EF4-FFF2-40B4-BE49-F238E27FC236}">
                <a16:creationId xmlns:a16="http://schemas.microsoft.com/office/drawing/2014/main" xmlns="" id="{EA010FB9-5064-44CC-9DEC-0F7C5DE2324E}"/>
              </a:ext>
            </a:extLst>
          </p:cNvPr>
          <p:cNvSpPr>
            <a:spLocks noGrp="1"/>
          </p:cNvSpPr>
          <p:nvPr>
            <p:ph type="sldNum" sz="quarter" idx="12"/>
          </p:nvPr>
        </p:nvSpPr>
        <p:spPr/>
        <p:txBody>
          <a:bodyPr/>
          <a:lstStyle/>
          <a:p>
            <a:fld id="{017ED8CA-143E-8B40-B3C8-0174DDF149EE}" type="slidenum">
              <a:rPr lang="en-US" smtClean="0"/>
              <a:t>3</a:t>
            </a:fld>
            <a:endParaRPr lang="en-US" dirty="0"/>
          </a:p>
        </p:txBody>
      </p:sp>
    </p:spTree>
    <p:extLst>
      <p:ext uri="{BB962C8B-B14F-4D97-AF65-F5344CB8AC3E}">
        <p14:creationId xmlns:p14="http://schemas.microsoft.com/office/powerpoint/2010/main" val="119544725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668FB47-EA39-4AC2-B9C9-3DCDC5442D94}"/>
              </a:ext>
            </a:extLst>
          </p:cNvPr>
          <p:cNvSpPr>
            <a:spLocks noGrp="1"/>
          </p:cNvSpPr>
          <p:nvPr>
            <p:ph type="title"/>
          </p:nvPr>
        </p:nvSpPr>
        <p:spPr>
          <a:xfrm>
            <a:off x="466611" y="555809"/>
            <a:ext cx="3741179" cy="581698"/>
          </a:xfrm>
        </p:spPr>
        <p:txBody>
          <a:bodyPr/>
          <a:lstStyle/>
          <a:p>
            <a:r>
              <a:rPr lang="en-US" dirty="0"/>
              <a:t>Matched File </a:t>
            </a:r>
          </a:p>
        </p:txBody>
      </p:sp>
      <p:graphicFrame>
        <p:nvGraphicFramePr>
          <p:cNvPr id="7" name="Content Placeholder 6" descr="Example of the returned Matched File deliverable. It shows students' predicted gpa in middle column and third column with at-risk indicator. ">
            <a:extLst>
              <a:ext uri="{FF2B5EF4-FFF2-40B4-BE49-F238E27FC236}">
                <a16:creationId xmlns:a16="http://schemas.microsoft.com/office/drawing/2014/main" xmlns="" id="{A9A4DFAE-4BBF-4E57-97CC-F72E0BB00CFB}"/>
              </a:ext>
            </a:extLst>
          </p:cNvPr>
          <p:cNvGraphicFramePr>
            <a:graphicFrameLocks noGrp="1"/>
          </p:cNvGraphicFramePr>
          <p:nvPr>
            <p:ph idx="1"/>
            <p:extLst>
              <p:ext uri="{D42A27DB-BD31-4B8C-83A1-F6EECF244321}">
                <p14:modId xmlns:p14="http://schemas.microsoft.com/office/powerpoint/2010/main" val="2274956193"/>
              </p:ext>
            </p:extLst>
          </p:nvPr>
        </p:nvGraphicFramePr>
        <p:xfrm>
          <a:off x="4823324" y="745067"/>
          <a:ext cx="6321776" cy="2687370"/>
        </p:xfrm>
        <a:graphic>
          <a:graphicData uri="http://schemas.openxmlformats.org/drawingml/2006/table">
            <a:tbl>
              <a:tblPr firstRow="1">
                <a:tableStyleId>{5C22544A-7EE6-4342-B048-85BDC9FD1C3A}</a:tableStyleId>
              </a:tblPr>
              <a:tblGrid>
                <a:gridCol w="1924468">
                  <a:extLst>
                    <a:ext uri="{9D8B030D-6E8A-4147-A177-3AD203B41FA5}">
                      <a16:colId xmlns:a16="http://schemas.microsoft.com/office/drawing/2014/main" xmlns="" val="2101693602"/>
                    </a:ext>
                  </a:extLst>
                </a:gridCol>
                <a:gridCol w="2752197">
                  <a:extLst>
                    <a:ext uri="{9D8B030D-6E8A-4147-A177-3AD203B41FA5}">
                      <a16:colId xmlns:a16="http://schemas.microsoft.com/office/drawing/2014/main" xmlns="" val="3268790716"/>
                    </a:ext>
                  </a:extLst>
                </a:gridCol>
                <a:gridCol w="1645111">
                  <a:extLst>
                    <a:ext uri="{9D8B030D-6E8A-4147-A177-3AD203B41FA5}">
                      <a16:colId xmlns:a16="http://schemas.microsoft.com/office/drawing/2014/main" xmlns="" val="2308924640"/>
                    </a:ext>
                  </a:extLst>
                </a:gridCol>
              </a:tblGrid>
              <a:tr h="370977">
                <a:tc>
                  <a:txBody>
                    <a:bodyPr/>
                    <a:lstStyle/>
                    <a:p>
                      <a:pPr algn="l" fontAlgn="b"/>
                      <a:r>
                        <a:rPr lang="en-US" sz="1800" b="0" i="0" u="none" strike="noStrike" kern="1200" dirty="0" err="1">
                          <a:solidFill>
                            <a:srgbClr val="000000"/>
                          </a:solidFill>
                          <a:effectLst/>
                          <a:latin typeface="Calibri" panose="020F0502020204030204" pitchFamily="34" charset="0"/>
                          <a:ea typeface="+mn-ea"/>
                          <a:cs typeface="+mn-cs"/>
                        </a:rPr>
                        <a:t>student_ID</a:t>
                      </a:r>
                      <a:endParaRPr lang="en-US"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chemeClr val="bg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Calibri" panose="020F0502020204030204" pitchFamily="34" charset="0"/>
                          <a:ea typeface="+mn-ea"/>
                          <a:cs typeface="+mn-cs"/>
                        </a:rPr>
                        <a:t>PGPA (PREDICTED GRADE POINT AVERAGE calculated by ACES)</a:t>
                      </a:r>
                    </a:p>
                  </a:txBody>
                  <a:tcPr marL="9525" marR="9525" marT="9525" marB="0" anchor="b">
                    <a:solidFill>
                      <a:schemeClr val="bg2"/>
                    </a:solidFill>
                  </a:tcPr>
                </a:tc>
                <a:tc>
                  <a:txBody>
                    <a:bodyPr/>
                    <a:lstStyle/>
                    <a:p>
                      <a:pPr algn="ctr" fontAlgn="b"/>
                      <a:r>
                        <a:rPr lang="en-US" sz="1800" b="0" i="0" u="none" strike="noStrike" dirty="0">
                          <a:solidFill>
                            <a:srgbClr val="000000"/>
                          </a:solidFill>
                          <a:effectLst/>
                          <a:latin typeface="Calibri" panose="020F0502020204030204" pitchFamily="34" charset="0"/>
                        </a:rPr>
                        <a:t>At-Risk Indicator</a:t>
                      </a:r>
                    </a:p>
                  </a:txBody>
                  <a:tcPr marL="9525" marR="9525" marT="9525" marB="0" anchor="b">
                    <a:solidFill>
                      <a:schemeClr val="bg2"/>
                    </a:solidFill>
                  </a:tcPr>
                </a:tc>
                <a:extLst>
                  <a:ext uri="{0D108BD9-81ED-4DB2-BD59-A6C34878D82A}">
                    <a16:rowId xmlns:a16="http://schemas.microsoft.com/office/drawing/2014/main" xmlns="" val="2688757206"/>
                  </a:ext>
                </a:extLst>
              </a:tr>
              <a:tr h="370977">
                <a:tc>
                  <a:txBody>
                    <a:bodyPr/>
                    <a:lstStyle/>
                    <a:p>
                      <a:pPr algn="l" fontAlgn="b"/>
                      <a:r>
                        <a:rPr lang="en-US" sz="1800" u="none" strike="noStrike" dirty="0">
                          <a:effectLst/>
                        </a:rPr>
                        <a:t>938293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800" u="none" strike="noStrike">
                          <a:effectLst/>
                        </a:rPr>
                        <a:t>3.025988195</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xmlns="" val="1417683159"/>
                  </a:ext>
                </a:extLst>
              </a:tr>
              <a:tr h="370977">
                <a:tc>
                  <a:txBody>
                    <a:bodyPr/>
                    <a:lstStyle/>
                    <a:p>
                      <a:pPr algn="l" fontAlgn="b"/>
                      <a:r>
                        <a:rPr lang="en-US" sz="1800" u="none" strike="noStrike" dirty="0">
                          <a:effectLst/>
                        </a:rPr>
                        <a:t>938003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800" u="none" strike="noStrike">
                          <a:effectLst/>
                        </a:rPr>
                        <a:t>1.651882335</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xmlns="" val="2806614947"/>
                  </a:ext>
                </a:extLst>
              </a:tr>
              <a:tr h="370977">
                <a:tc>
                  <a:txBody>
                    <a:bodyPr/>
                    <a:lstStyle/>
                    <a:p>
                      <a:pPr algn="l" fontAlgn="b"/>
                      <a:r>
                        <a:rPr lang="en-US" sz="1800" u="none" strike="noStrike" dirty="0">
                          <a:effectLst/>
                        </a:rPr>
                        <a:t>938431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800" u="none" strike="noStrike" dirty="0">
                          <a:effectLst/>
                        </a:rPr>
                        <a:t>2.131711556</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xmlns="" val="864648247"/>
                  </a:ext>
                </a:extLst>
              </a:tr>
              <a:tr h="370977">
                <a:tc>
                  <a:txBody>
                    <a:bodyPr/>
                    <a:lstStyle/>
                    <a:p>
                      <a:pPr algn="l" fontAlgn="b"/>
                      <a:r>
                        <a:rPr lang="en-US" sz="1800" u="none" strike="noStrike" dirty="0">
                          <a:effectLst/>
                        </a:rPr>
                        <a:t>975930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800" u="none" strike="noStrike">
                          <a:effectLst/>
                        </a:rPr>
                        <a:t>3.297089494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xmlns="" val="212626686"/>
                  </a:ext>
                </a:extLst>
              </a:tr>
              <a:tr h="370977">
                <a:tc>
                  <a:txBody>
                    <a:bodyPr/>
                    <a:lstStyle/>
                    <a:p>
                      <a:pPr algn="l" fontAlgn="b"/>
                      <a:r>
                        <a:rPr lang="en-US" sz="1800" u="none" strike="noStrike" dirty="0">
                          <a:effectLst/>
                        </a:rPr>
                        <a:t>965939</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800" u="none" strike="noStrike">
                          <a:effectLst/>
                        </a:rPr>
                        <a:t>2.661668091</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xmlns="" val="1987149687"/>
                  </a:ext>
                </a:extLst>
              </a:tr>
            </a:tbl>
          </a:graphicData>
        </a:graphic>
      </p:graphicFrame>
      <p:cxnSp>
        <p:nvCxnSpPr>
          <p:cNvPr id="13" name="Straight Connector 12" descr="Decorative">
            <a:extLst>
              <a:ext uri="{FF2B5EF4-FFF2-40B4-BE49-F238E27FC236}">
                <a16:creationId xmlns:a16="http://schemas.microsoft.com/office/drawing/2014/main" xmlns="" id="{12D691EC-E328-49BE-89A2-7E085747B007}"/>
              </a:ext>
            </a:extLst>
          </p:cNvPr>
          <p:cNvCxnSpPr>
            <a:cxnSpLocks/>
            <a:stCxn id="10" idx="3"/>
          </p:cNvCxnSpPr>
          <p:nvPr/>
        </p:nvCxnSpPr>
        <p:spPr>
          <a:xfrm flipV="1">
            <a:off x="9761274" y="3520392"/>
            <a:ext cx="596213" cy="138755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descr="Definitions of at-risk indicator:&#10;1 = performed higher than predicted; &#10;2 = performed as well as predicted; &#10;3 = performed lower than predicted and has a college GPA of 2.0 or higher; &#10;4 = performed lower than predicted and has a college GPA lower than 2.0  &#10;">
            <a:extLst>
              <a:ext uri="{FF2B5EF4-FFF2-40B4-BE49-F238E27FC236}">
                <a16:creationId xmlns:a16="http://schemas.microsoft.com/office/drawing/2014/main" xmlns="" id="{10CF92D8-3D00-4B62-838B-24F582E75D5F}"/>
              </a:ext>
            </a:extLst>
          </p:cNvPr>
          <p:cNvSpPr txBox="1"/>
          <p:nvPr/>
        </p:nvSpPr>
        <p:spPr>
          <a:xfrm>
            <a:off x="5611156" y="3702963"/>
            <a:ext cx="4150118" cy="2031325"/>
          </a:xfrm>
          <a:prstGeom prst="rect">
            <a:avLst/>
          </a:prstGeom>
          <a:noFill/>
          <a:ln w="6350">
            <a:solidFill>
              <a:srgbClr val="7030A0"/>
            </a:solidFill>
          </a:ln>
        </p:spPr>
        <p:txBody>
          <a:bodyPr wrap="square" rtlCol="0">
            <a:spAutoFit/>
          </a:bodyPr>
          <a:lstStyle/>
          <a:p>
            <a:r>
              <a:rPr lang="en-US" b="1" dirty="0"/>
              <a:t>AT-RISK INDICATOR </a:t>
            </a:r>
          </a:p>
          <a:p>
            <a:r>
              <a:rPr lang="en-US" dirty="0"/>
              <a:t>1 = performed higher than predicted; </a:t>
            </a:r>
          </a:p>
          <a:p>
            <a:r>
              <a:rPr lang="en-US" dirty="0"/>
              <a:t>2 = performed as well as predicted; </a:t>
            </a:r>
          </a:p>
          <a:p>
            <a:r>
              <a:rPr lang="en-US" dirty="0"/>
              <a:t>3 = performed lower than predicted and has a college GPA of 2.0 or higher; </a:t>
            </a:r>
          </a:p>
          <a:p>
            <a:r>
              <a:rPr lang="en-US" dirty="0"/>
              <a:t>4 = performed lower than predicted and has a college GPA lower than 2.0  </a:t>
            </a:r>
          </a:p>
        </p:txBody>
      </p:sp>
      <p:sp>
        <p:nvSpPr>
          <p:cNvPr id="3" name="Slide Number Placeholder 2">
            <a:extLst>
              <a:ext uri="{FF2B5EF4-FFF2-40B4-BE49-F238E27FC236}">
                <a16:creationId xmlns:a16="http://schemas.microsoft.com/office/drawing/2014/main" xmlns="" id="{6439B7CC-B85A-42B6-8BA6-B5F2B2FEF713}"/>
              </a:ext>
            </a:extLst>
          </p:cNvPr>
          <p:cNvSpPr>
            <a:spLocks noGrp="1"/>
          </p:cNvSpPr>
          <p:nvPr>
            <p:ph type="sldNum" sz="quarter" idx="12"/>
          </p:nvPr>
        </p:nvSpPr>
        <p:spPr/>
        <p:txBody>
          <a:bodyPr/>
          <a:lstStyle/>
          <a:p>
            <a:fld id="{017ED8CA-143E-8B40-B3C8-0174DDF149EE}" type="slidenum">
              <a:rPr lang="en-US" smtClean="0"/>
              <a:t>30</a:t>
            </a:fld>
            <a:endParaRPr lang="en-US" dirty="0"/>
          </a:p>
        </p:txBody>
      </p:sp>
    </p:spTree>
    <p:extLst>
      <p:ext uri="{BB962C8B-B14F-4D97-AF65-F5344CB8AC3E}">
        <p14:creationId xmlns:p14="http://schemas.microsoft.com/office/powerpoint/2010/main" val="358717903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E9FEC1-AD78-4167-AA00-259CEBD33FB7}"/>
              </a:ext>
            </a:extLst>
          </p:cNvPr>
          <p:cNvSpPr>
            <a:spLocks noGrp="1"/>
          </p:cNvSpPr>
          <p:nvPr>
            <p:ph type="title"/>
          </p:nvPr>
        </p:nvSpPr>
        <p:spPr>
          <a:xfrm>
            <a:off x="466611" y="555809"/>
            <a:ext cx="3741179" cy="1911292"/>
          </a:xfrm>
        </p:spPr>
        <p:txBody>
          <a:bodyPr/>
          <a:lstStyle/>
          <a:p>
            <a:r>
              <a:rPr lang="en-US" dirty="0"/>
              <a:t>Top 10 common National SAT Validity Study </a:t>
            </a:r>
            <a:br>
              <a:rPr lang="en-US" dirty="0"/>
            </a:br>
            <a:r>
              <a:rPr lang="en-US" dirty="0"/>
              <a:t>FAQs</a:t>
            </a:r>
          </a:p>
        </p:txBody>
      </p:sp>
      <p:sp>
        <p:nvSpPr>
          <p:cNvPr id="5" name="Text Placeholder 4">
            <a:extLst>
              <a:ext uri="{FF2B5EF4-FFF2-40B4-BE49-F238E27FC236}">
                <a16:creationId xmlns:a16="http://schemas.microsoft.com/office/drawing/2014/main" xmlns="" id="{DF754980-49FC-40DA-8C18-DDA608CD83BB}"/>
              </a:ext>
            </a:extLst>
          </p:cNvPr>
          <p:cNvSpPr>
            <a:spLocks noGrp="1"/>
          </p:cNvSpPr>
          <p:nvPr>
            <p:ph type="body" sz="quarter" idx="13"/>
          </p:nvPr>
        </p:nvSpPr>
        <p:spPr>
          <a:xfrm>
            <a:off x="458492" y="2467101"/>
            <a:ext cx="3741738" cy="1073114"/>
          </a:xfrm>
        </p:spPr>
        <p:txBody>
          <a:bodyPr/>
          <a:lstStyle/>
          <a:p>
            <a:pPr>
              <a:lnSpc>
                <a:spcPct val="100000"/>
              </a:lnSpc>
              <a:spcBef>
                <a:spcPts val="0"/>
              </a:spcBef>
            </a:pPr>
            <a:r>
              <a:rPr lang="en-US" dirty="0"/>
              <a:t>Common questions and </a:t>
            </a:r>
          </a:p>
          <a:p>
            <a:pPr>
              <a:lnSpc>
                <a:spcPct val="100000"/>
              </a:lnSpc>
              <a:spcBef>
                <a:spcPts val="0"/>
              </a:spcBef>
            </a:pPr>
            <a:r>
              <a:rPr lang="en-US" dirty="0"/>
              <a:t>answers for you</a:t>
            </a:r>
          </a:p>
          <a:p>
            <a:endParaRPr lang="en-US" dirty="0"/>
          </a:p>
        </p:txBody>
      </p:sp>
      <p:pic>
        <p:nvPicPr>
          <p:cNvPr id="6" name="Picture 5" descr="Decorative graphic of a bulleted list.">
            <a:extLst>
              <a:ext uri="{FF2B5EF4-FFF2-40B4-BE49-F238E27FC236}">
                <a16:creationId xmlns:a16="http://schemas.microsoft.com/office/drawing/2014/main" xmlns="" id="{89190A51-D9BD-4C50-8B36-BD6FAF58557D}"/>
              </a:ext>
            </a:extLst>
          </p:cNvPr>
          <p:cNvPicPr>
            <a:picLocks noChangeAspect="1"/>
          </p:cNvPicPr>
          <p:nvPr/>
        </p:nvPicPr>
        <p:blipFill>
          <a:blip r:embed="rId2"/>
          <a:stretch>
            <a:fillRect/>
          </a:stretch>
        </p:blipFill>
        <p:spPr>
          <a:xfrm>
            <a:off x="709854" y="3429000"/>
            <a:ext cx="2395936" cy="2395936"/>
          </a:xfrm>
          <a:prstGeom prst="rect">
            <a:avLst/>
          </a:prstGeom>
        </p:spPr>
      </p:pic>
      <p:sp>
        <p:nvSpPr>
          <p:cNvPr id="2" name="Content Placeholder 1">
            <a:extLst>
              <a:ext uri="{FF2B5EF4-FFF2-40B4-BE49-F238E27FC236}">
                <a16:creationId xmlns:a16="http://schemas.microsoft.com/office/drawing/2014/main" xmlns="" id="{DEC6B677-766C-4409-BA75-A2DD5B99F8DD}"/>
              </a:ext>
            </a:extLst>
          </p:cNvPr>
          <p:cNvSpPr>
            <a:spLocks noGrp="1"/>
          </p:cNvSpPr>
          <p:nvPr>
            <p:ph idx="1"/>
          </p:nvPr>
        </p:nvSpPr>
        <p:spPr>
          <a:xfrm>
            <a:off x="4773478" y="555809"/>
            <a:ext cx="6960030" cy="5372292"/>
          </a:xfrm>
        </p:spPr>
        <p:txBody>
          <a:bodyPr/>
          <a:lstStyle/>
          <a:p>
            <a:pPr marL="342900" indent="-342900">
              <a:buClr>
                <a:schemeClr val="tx1"/>
              </a:buClr>
              <a:buFont typeface="+mj-lt"/>
              <a:buAutoNum type="arabicPeriod" startAt="10"/>
            </a:pPr>
            <a:r>
              <a:rPr lang="en-US" dirty="0"/>
              <a:t>How do I register for the ACES system?</a:t>
            </a:r>
          </a:p>
          <a:p>
            <a:pPr lvl="1"/>
            <a:r>
              <a:rPr lang="en-US" dirty="0"/>
              <a:t>New users will need to register at </a:t>
            </a:r>
            <a:r>
              <a:rPr lang="en-US" dirty="0">
                <a:hlinkClick r:id="rId3" action="ppaction://hlinkfile" tooltip="acesportal.collegeboard.org"/>
              </a:rPr>
              <a:t>acesportal.collegeboard.org</a:t>
            </a:r>
            <a:r>
              <a:rPr lang="en-US" dirty="0"/>
              <a:t>. </a:t>
            </a:r>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marL="0" indent="0">
              <a:lnSpc>
                <a:spcPct val="100000"/>
              </a:lnSpc>
              <a:spcBef>
                <a:spcPts val="0"/>
              </a:spcBef>
              <a:buClr>
                <a:schemeClr val="tx1"/>
              </a:buClr>
              <a:buNone/>
            </a:pPr>
            <a:r>
              <a:rPr lang="en-US" dirty="0"/>
              <a:t>9.  We don’t capture HSGPAs in our student information system; is this a   problem?</a:t>
            </a:r>
          </a:p>
          <a:p>
            <a:pPr lvl="1"/>
            <a:r>
              <a:rPr lang="en-US" dirty="0"/>
              <a:t>Not a problem! You can choose to use the “ACES-supplied” HSGPA taken from the student’s SAT Questionnaire data. You will indicate this choice in the ACES System.</a:t>
            </a:r>
          </a:p>
          <a:p>
            <a:pPr marL="0" indent="0">
              <a:buNone/>
            </a:pPr>
            <a:r>
              <a:rPr lang="en-US" dirty="0"/>
              <a:t>8. How should I format my data?</a:t>
            </a:r>
          </a:p>
          <a:p>
            <a:pPr lvl="1"/>
            <a:r>
              <a:rPr lang="en-US" dirty="0"/>
              <a:t>In the resource section we have a </a:t>
            </a:r>
            <a:r>
              <a:rPr lang="en-US" dirty="0">
                <a:hlinkClick r:id="rId4"/>
              </a:rPr>
              <a:t>data layout template </a:t>
            </a:r>
            <a:r>
              <a:rPr lang="en-US" dirty="0"/>
              <a:t>,the </a:t>
            </a:r>
            <a:r>
              <a:rPr lang="en-US" dirty="0">
                <a:hlinkClick r:id="rId5"/>
              </a:rPr>
              <a:t>SAT Admissions Study Guide</a:t>
            </a:r>
            <a:r>
              <a:rPr lang="en-US" dirty="0"/>
              <a:t> with step by step instructions on designing and submitting your file, and the </a:t>
            </a:r>
            <a:r>
              <a:rPr lang="en-US" dirty="0">
                <a:hlinkClick r:id="rId6"/>
              </a:rPr>
              <a:t>ACES Data Preparation Guidelines</a:t>
            </a:r>
            <a:r>
              <a:rPr lang="en-US" dirty="0"/>
              <a:t>. </a:t>
            </a:r>
          </a:p>
        </p:txBody>
      </p:sp>
      <p:pic>
        <p:nvPicPr>
          <p:cNvPr id="7" name="Picture 6" descr="Screenshot of where to find the register button.&#10;">
            <a:extLst>
              <a:ext uri="{FF2B5EF4-FFF2-40B4-BE49-F238E27FC236}">
                <a16:creationId xmlns:a16="http://schemas.microsoft.com/office/drawing/2014/main" xmlns="" id="{B88A52B9-6C4E-430F-86A6-E10121F13791}"/>
              </a:ext>
            </a:extLst>
          </p:cNvPr>
          <p:cNvPicPr>
            <a:picLocks noChangeAspect="1"/>
          </p:cNvPicPr>
          <p:nvPr/>
        </p:nvPicPr>
        <p:blipFill rotWithShape="1">
          <a:blip r:embed="rId7"/>
          <a:srcRect l="9291" t="13976" r="18724"/>
          <a:stretch/>
        </p:blipFill>
        <p:spPr>
          <a:xfrm>
            <a:off x="5542845" y="1490133"/>
            <a:ext cx="1321837" cy="1595967"/>
          </a:xfrm>
          <a:prstGeom prst="rect">
            <a:avLst/>
          </a:prstGeom>
        </p:spPr>
      </p:pic>
      <p:sp>
        <p:nvSpPr>
          <p:cNvPr id="3" name="Slide Number Placeholder 2">
            <a:extLst>
              <a:ext uri="{FF2B5EF4-FFF2-40B4-BE49-F238E27FC236}">
                <a16:creationId xmlns:a16="http://schemas.microsoft.com/office/drawing/2014/main" xmlns="" id="{932ADF1B-F792-40D6-BACE-D0BC7664F352}"/>
              </a:ext>
            </a:extLst>
          </p:cNvPr>
          <p:cNvSpPr>
            <a:spLocks noGrp="1"/>
          </p:cNvSpPr>
          <p:nvPr>
            <p:ph type="sldNum" sz="quarter" idx="12"/>
          </p:nvPr>
        </p:nvSpPr>
        <p:spPr/>
        <p:txBody>
          <a:bodyPr/>
          <a:lstStyle/>
          <a:p>
            <a:fld id="{017ED8CA-143E-8B40-B3C8-0174DDF149EE}" type="slidenum">
              <a:rPr lang="en-US" smtClean="0"/>
              <a:t>31</a:t>
            </a:fld>
            <a:endParaRPr lang="en-US" dirty="0"/>
          </a:p>
        </p:txBody>
      </p:sp>
    </p:spTree>
    <p:extLst>
      <p:ext uri="{BB962C8B-B14F-4D97-AF65-F5344CB8AC3E}">
        <p14:creationId xmlns:p14="http://schemas.microsoft.com/office/powerpoint/2010/main" val="395368011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3DE0AF6A-DFD7-42BB-B65C-6DDA1B78F77B}"/>
              </a:ext>
            </a:extLst>
          </p:cNvPr>
          <p:cNvSpPr txBox="1">
            <a:spLocks/>
          </p:cNvSpPr>
          <p:nvPr/>
        </p:nvSpPr>
        <p:spPr>
          <a:xfrm>
            <a:off x="491873" y="562978"/>
            <a:ext cx="3741179" cy="1911292"/>
          </a:xfrm>
          <a:prstGeom prst="rect">
            <a:avLst/>
          </a:prstGeom>
        </p:spPr>
        <p:txBody>
          <a:bodyPr lIns="0" tIns="137160"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dirty="0"/>
              <a:t>Top 10 common National SAT Validity Study </a:t>
            </a:r>
            <a:br>
              <a:rPr lang="en-US" dirty="0"/>
            </a:br>
            <a:r>
              <a:rPr lang="en-US" dirty="0"/>
              <a:t>FAQs (Cont’d)</a:t>
            </a:r>
          </a:p>
        </p:txBody>
      </p:sp>
      <p:sp>
        <p:nvSpPr>
          <p:cNvPr id="2" name="Content Placeholder 1">
            <a:extLst>
              <a:ext uri="{FF2B5EF4-FFF2-40B4-BE49-F238E27FC236}">
                <a16:creationId xmlns:a16="http://schemas.microsoft.com/office/drawing/2014/main" xmlns="" id="{19DEF0D1-FA61-4D62-B5CC-AF234C299719}"/>
              </a:ext>
            </a:extLst>
          </p:cNvPr>
          <p:cNvSpPr>
            <a:spLocks noGrp="1"/>
          </p:cNvSpPr>
          <p:nvPr>
            <p:ph idx="1"/>
          </p:nvPr>
        </p:nvSpPr>
        <p:spPr>
          <a:xfrm>
            <a:off x="4773478" y="555809"/>
            <a:ext cx="7057278" cy="5528902"/>
          </a:xfrm>
        </p:spPr>
        <p:txBody>
          <a:bodyPr/>
          <a:lstStyle/>
          <a:p>
            <a:pPr marL="0" indent="0">
              <a:buNone/>
            </a:pPr>
            <a:r>
              <a:rPr lang="en-US" dirty="0"/>
              <a:t>7. Can we include student coursework with Fail, Incomplete, or Withdraw grades?</a:t>
            </a:r>
          </a:p>
          <a:p>
            <a:pPr lvl="1"/>
            <a:r>
              <a:rPr lang="en-US" dirty="0"/>
              <a:t>We find at most institutions if a student received a “W” for Withdrawn, “I” for Incomplete, AU (audit), S (satisfactory), and P/F (pass/fail), these grades are not calculated into the GPA, however, these grades should remain in your file. During the data submission process, you will have the opportunity to identify the numeric value for all grades included in the file, select “No value” for the grades in this scenario if this is true for your school. </a:t>
            </a:r>
          </a:p>
          <a:p>
            <a:pPr marL="0" indent="0">
              <a:buNone/>
            </a:pPr>
            <a:r>
              <a:rPr lang="en-US" dirty="0"/>
              <a:t>6.  How many </a:t>
            </a:r>
            <a:r>
              <a:rPr lang="en-US" i="1" dirty="0"/>
              <a:t>predictors</a:t>
            </a:r>
            <a:r>
              <a:rPr lang="en-US" dirty="0"/>
              <a:t> can I include in my admission validity study?</a:t>
            </a:r>
          </a:p>
          <a:p>
            <a:pPr lvl="1"/>
            <a:r>
              <a:rPr lang="en-US" dirty="0"/>
              <a:t>A study can have up to </a:t>
            </a:r>
            <a:r>
              <a:rPr lang="en-US" b="1" u="sng" dirty="0"/>
              <a:t>five</a:t>
            </a:r>
            <a:r>
              <a:rPr lang="en-US" dirty="0"/>
              <a:t> additional predictors. An example of a predictor provided by an institution may be an academic rigor index or number of years of Math coursework.  These are totally </a:t>
            </a:r>
            <a:r>
              <a:rPr lang="en-US" u="sng" dirty="0"/>
              <a:t>optional</a:t>
            </a:r>
            <a:r>
              <a:rPr lang="en-US" dirty="0"/>
              <a:t>.</a:t>
            </a:r>
          </a:p>
          <a:p>
            <a:pPr marL="342900" indent="-342900">
              <a:buClr>
                <a:schemeClr val="tx1"/>
              </a:buClr>
              <a:buFont typeface="+mj-lt"/>
              <a:buAutoNum type="arabicPeriod" startAt="5"/>
            </a:pPr>
            <a:r>
              <a:rPr lang="en-US" dirty="0"/>
              <a:t>How can I include special </a:t>
            </a:r>
            <a:r>
              <a:rPr lang="en-US" i="1" dirty="0"/>
              <a:t>subgroup</a:t>
            </a:r>
            <a:r>
              <a:rPr lang="en-US" dirty="0"/>
              <a:t> analyses in my admission validity study?</a:t>
            </a:r>
          </a:p>
          <a:p>
            <a:pPr lvl="1"/>
            <a:r>
              <a:rPr lang="en-US" dirty="0"/>
              <a:t>Your results are broken down on the basis of gender and race/ethnicity whenever your sample includes 50 or more students for at least two levels of a subgroup (e.g., 50+ males and 50+ females). You may also specify up to </a:t>
            </a:r>
            <a:r>
              <a:rPr lang="en-US" b="1" u="sng" dirty="0"/>
              <a:t>three</a:t>
            </a:r>
            <a:r>
              <a:rPr lang="en-US" dirty="0"/>
              <a:t> additional subgroups (e.g., College, Arts &amp; Sciences, Agriculture, Architecture, etc.) or First Generation College Student (yes/no), resident versus commuter student, Pell Eligible (yes/no or 1=Yes, 2=No).  These are totally </a:t>
            </a:r>
            <a:r>
              <a:rPr lang="en-US" u="sng" dirty="0"/>
              <a:t>optional</a:t>
            </a:r>
            <a:r>
              <a:rPr lang="en-US" dirty="0"/>
              <a:t>.</a:t>
            </a:r>
          </a:p>
          <a:p>
            <a:endParaRPr lang="en-US" dirty="0"/>
          </a:p>
        </p:txBody>
      </p:sp>
      <p:sp>
        <p:nvSpPr>
          <p:cNvPr id="4" name="Title 3"/>
          <p:cNvSpPr>
            <a:spLocks noGrp="1"/>
          </p:cNvSpPr>
          <p:nvPr>
            <p:ph type="title"/>
          </p:nvPr>
        </p:nvSpPr>
        <p:spPr/>
        <p:txBody>
          <a:bodyPr/>
          <a:lstStyle/>
          <a:p>
            <a:r>
              <a:rPr lang="en-US" dirty="0" smtClean="0"/>
              <a:t> </a:t>
            </a:r>
            <a:endParaRPr lang="en-US" dirty="0"/>
          </a:p>
        </p:txBody>
      </p:sp>
      <p:sp>
        <p:nvSpPr>
          <p:cNvPr id="3" name="Slide Number Placeholder 2">
            <a:extLst>
              <a:ext uri="{FF2B5EF4-FFF2-40B4-BE49-F238E27FC236}">
                <a16:creationId xmlns:a16="http://schemas.microsoft.com/office/drawing/2014/main" xmlns="" id="{B202974E-0662-4790-A148-6B35C8395073}"/>
              </a:ext>
            </a:extLst>
          </p:cNvPr>
          <p:cNvSpPr>
            <a:spLocks noGrp="1"/>
          </p:cNvSpPr>
          <p:nvPr>
            <p:ph type="sldNum" sz="quarter" idx="12"/>
          </p:nvPr>
        </p:nvSpPr>
        <p:spPr/>
        <p:txBody>
          <a:bodyPr/>
          <a:lstStyle/>
          <a:p>
            <a:fld id="{017ED8CA-143E-8B40-B3C8-0174DDF149EE}" type="slidenum">
              <a:rPr lang="en-US" smtClean="0"/>
              <a:t>32</a:t>
            </a:fld>
            <a:endParaRPr lang="en-US" dirty="0"/>
          </a:p>
        </p:txBody>
      </p:sp>
    </p:spTree>
    <p:extLst>
      <p:ext uri="{BB962C8B-B14F-4D97-AF65-F5344CB8AC3E}">
        <p14:creationId xmlns:p14="http://schemas.microsoft.com/office/powerpoint/2010/main" val="83805914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xmlns="" id="{195CEC27-5D59-4274-8979-F7F15E90F9E9}"/>
              </a:ext>
            </a:extLst>
          </p:cNvPr>
          <p:cNvSpPr txBox="1">
            <a:spLocks/>
          </p:cNvSpPr>
          <p:nvPr/>
        </p:nvSpPr>
        <p:spPr>
          <a:xfrm>
            <a:off x="491873" y="562978"/>
            <a:ext cx="3741179" cy="1911292"/>
          </a:xfrm>
          <a:prstGeom prst="rect">
            <a:avLst/>
          </a:prstGeom>
        </p:spPr>
        <p:txBody>
          <a:bodyPr lIns="0" tIns="137160"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dirty="0"/>
              <a:t>Top 10 common National SAT Validity Study </a:t>
            </a:r>
            <a:br>
              <a:rPr lang="en-US" dirty="0"/>
            </a:br>
            <a:r>
              <a:rPr lang="en-US" dirty="0"/>
              <a:t>FAQs (Cont’d)</a:t>
            </a:r>
          </a:p>
        </p:txBody>
      </p:sp>
      <p:sp>
        <p:nvSpPr>
          <p:cNvPr id="2" name="Content Placeholder 1">
            <a:extLst>
              <a:ext uri="{FF2B5EF4-FFF2-40B4-BE49-F238E27FC236}">
                <a16:creationId xmlns:a16="http://schemas.microsoft.com/office/drawing/2014/main" xmlns="" id="{E120C29C-D342-48EE-B777-AA8585B4F427}"/>
              </a:ext>
            </a:extLst>
          </p:cNvPr>
          <p:cNvSpPr>
            <a:spLocks noGrp="1"/>
          </p:cNvSpPr>
          <p:nvPr>
            <p:ph idx="1"/>
          </p:nvPr>
        </p:nvSpPr>
        <p:spPr/>
        <p:txBody>
          <a:bodyPr/>
          <a:lstStyle/>
          <a:p>
            <a:pPr marL="342900" indent="-342900">
              <a:buClr>
                <a:schemeClr val="tx1"/>
              </a:buClr>
              <a:buFont typeface="+mj-lt"/>
              <a:buAutoNum type="arabicPeriod" startAt="4"/>
            </a:pPr>
            <a:r>
              <a:rPr lang="en-US" dirty="0"/>
              <a:t>Can we see a sample </a:t>
            </a:r>
            <a:r>
              <a:rPr lang="en-US" dirty="0">
                <a:hlinkClick r:id="rId2"/>
              </a:rPr>
              <a:t>Admission Validity Study report</a:t>
            </a:r>
            <a:r>
              <a:rPr lang="en-US" dirty="0"/>
              <a:t>?</a:t>
            </a:r>
          </a:p>
          <a:p>
            <a:pPr lvl="1"/>
            <a:r>
              <a:rPr lang="en-US" dirty="0"/>
              <a:t>Yes. You can download a sample report on the ACES Admission Validity Study web page. </a:t>
            </a:r>
          </a:p>
          <a:p>
            <a:pPr marL="342900" indent="-342900">
              <a:buClr>
                <a:schemeClr val="tx1"/>
              </a:buClr>
              <a:buFont typeface="+mj-lt"/>
              <a:buAutoNum type="arabicPeriod" startAt="3"/>
            </a:pPr>
            <a:r>
              <a:rPr lang="en-US" dirty="0"/>
              <a:t>Is a written agreement required to participate in ACES? </a:t>
            </a:r>
          </a:p>
          <a:p>
            <a:pPr lvl="1">
              <a:buClr>
                <a:srgbClr val="006298"/>
              </a:buClr>
            </a:pPr>
            <a:r>
              <a:rPr lang="en-US" dirty="0"/>
              <a:t>Prior to submitting your ACES data file for the first time, you will be presented with the </a:t>
            </a:r>
            <a:r>
              <a:rPr lang="en-US" dirty="0">
                <a:hlinkClick r:id="rId3" tooltip="[Opens in New Window] "/>
              </a:rPr>
              <a:t>ACES data sharing agreement (.pdf/18.2KB)</a:t>
            </a:r>
            <a:r>
              <a:rPr lang="en-US" dirty="0"/>
              <a:t> and you will be given the opportunity to either to “agree” or “disagree” to the terms and conditions of the agreement. If you agree, then you will be able to proceed with the data submission process in ACES. If you do not agree to sign off, then you can contact Helen Ng at </a:t>
            </a:r>
            <a:r>
              <a:rPr lang="en-US" dirty="0">
                <a:hlinkClick r:id="rId4"/>
              </a:rPr>
              <a:t>hng@collegeboard.org</a:t>
            </a:r>
            <a:r>
              <a:rPr lang="en-US" dirty="0"/>
              <a:t>  to either develop a different written agreement for your institution with the College Board or stop the submission process. Ultimately, a written agreement must be on file with an institution prior to submitting an institution’s data file.</a:t>
            </a:r>
          </a:p>
          <a:p>
            <a:pPr marL="342900" indent="-342900">
              <a:buClr>
                <a:schemeClr val="tx1"/>
              </a:buClr>
              <a:buFont typeface="+mj-lt"/>
              <a:buAutoNum type="arabicPeriod" startAt="2"/>
            </a:pPr>
            <a:r>
              <a:rPr lang="en-US" dirty="0"/>
              <a:t>Can we include students who are missing SAT scores in our study?</a:t>
            </a:r>
            <a:endParaRPr lang="en-US" dirty="0">
              <a:highlight>
                <a:srgbClr val="FFFF00"/>
              </a:highlight>
            </a:endParaRPr>
          </a:p>
          <a:p>
            <a:pPr lvl="1"/>
            <a:r>
              <a:rPr lang="en-US" dirty="0"/>
              <a:t>Please include in your file ALL first-time, first-year students that began at your institution in fall 2017 and their coursework and grades from the 2017-2018 academic year. </a:t>
            </a:r>
            <a:endParaRPr lang="en-US" dirty="0">
              <a:highlight>
                <a:srgbClr val="FFFF00"/>
              </a:highlight>
            </a:endParaRPr>
          </a:p>
          <a:p>
            <a:pPr marL="342900" indent="-342900">
              <a:buClr>
                <a:schemeClr val="tx1"/>
              </a:buClr>
              <a:buFont typeface="+mj-lt"/>
              <a:buAutoNum type="arabicPeriod"/>
            </a:pPr>
            <a:r>
              <a:rPr lang="en-US" dirty="0"/>
              <a:t>Do we need to provide SSNs to participate in the study?</a:t>
            </a:r>
          </a:p>
          <a:p>
            <a:pPr lvl="1"/>
            <a:r>
              <a:rPr lang="en-US" dirty="0"/>
              <a:t>NO! Institutions do not need to submit SSNs to participate in the study. </a:t>
            </a:r>
          </a:p>
        </p:txBody>
      </p:sp>
      <p:sp>
        <p:nvSpPr>
          <p:cNvPr id="3" name="Slide Number Placeholder 2">
            <a:extLst>
              <a:ext uri="{FF2B5EF4-FFF2-40B4-BE49-F238E27FC236}">
                <a16:creationId xmlns:a16="http://schemas.microsoft.com/office/drawing/2014/main" xmlns="" id="{10748890-0351-4AD0-AB67-E6564BCADE33}"/>
              </a:ext>
            </a:extLst>
          </p:cNvPr>
          <p:cNvSpPr>
            <a:spLocks noGrp="1"/>
          </p:cNvSpPr>
          <p:nvPr>
            <p:ph type="sldNum" sz="quarter" idx="12"/>
          </p:nvPr>
        </p:nvSpPr>
        <p:spPr/>
        <p:txBody>
          <a:bodyPr/>
          <a:lstStyle/>
          <a:p>
            <a:fld id="{017ED8CA-143E-8B40-B3C8-0174DDF149EE}" type="slidenum">
              <a:rPr lang="en-US" smtClean="0"/>
              <a:t>33</a:t>
            </a:fld>
            <a:endParaRPr lang="en-US" dirty="0"/>
          </a:p>
        </p:txBody>
      </p:sp>
      <p:sp>
        <p:nvSpPr>
          <p:cNvPr id="4" name="Title 3"/>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51227310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BC7842D-9B2D-4B6A-9514-D2A44CF9B8A9}"/>
              </a:ext>
            </a:extLst>
          </p:cNvPr>
          <p:cNvSpPr>
            <a:spLocks noGrp="1"/>
          </p:cNvSpPr>
          <p:nvPr>
            <p:ph type="title"/>
          </p:nvPr>
        </p:nvSpPr>
        <p:spPr>
          <a:xfrm>
            <a:off x="466611" y="555809"/>
            <a:ext cx="3741179" cy="1024896"/>
          </a:xfrm>
        </p:spPr>
        <p:txBody>
          <a:bodyPr/>
          <a:lstStyle/>
          <a:p>
            <a:r>
              <a:rPr lang="en-US" dirty="0"/>
              <a:t>We are here for you!</a:t>
            </a:r>
          </a:p>
        </p:txBody>
      </p:sp>
      <p:pic>
        <p:nvPicPr>
          <p:cNvPr id="9" name="Picture 8" descr="Screenshot of the discussion button if you need assistance. ">
            <a:extLst>
              <a:ext uri="{FF2B5EF4-FFF2-40B4-BE49-F238E27FC236}">
                <a16:creationId xmlns:a16="http://schemas.microsoft.com/office/drawing/2014/main" xmlns="" id="{89E03D36-17EB-4863-84E0-665294538137}"/>
              </a:ext>
            </a:extLst>
          </p:cNvPr>
          <p:cNvPicPr>
            <a:picLocks noChangeAspect="1"/>
          </p:cNvPicPr>
          <p:nvPr/>
        </p:nvPicPr>
        <p:blipFill rotWithShape="1">
          <a:blip r:embed="rId2"/>
          <a:srcRect t="11427"/>
          <a:stretch/>
        </p:blipFill>
        <p:spPr>
          <a:xfrm>
            <a:off x="148733" y="2230430"/>
            <a:ext cx="4266667" cy="2125749"/>
          </a:xfrm>
          <a:prstGeom prst="rect">
            <a:avLst/>
          </a:prstGeom>
        </p:spPr>
      </p:pic>
      <p:sp>
        <p:nvSpPr>
          <p:cNvPr id="2" name="Content Placeholder 1">
            <a:extLst>
              <a:ext uri="{FF2B5EF4-FFF2-40B4-BE49-F238E27FC236}">
                <a16:creationId xmlns:a16="http://schemas.microsoft.com/office/drawing/2014/main" xmlns="" id="{2A148157-56B0-4151-9BF9-8C7A594C6FCD}"/>
              </a:ext>
            </a:extLst>
          </p:cNvPr>
          <p:cNvSpPr>
            <a:spLocks noGrp="1"/>
          </p:cNvSpPr>
          <p:nvPr>
            <p:ph idx="1"/>
          </p:nvPr>
        </p:nvSpPr>
        <p:spPr/>
        <p:txBody>
          <a:bodyPr/>
          <a:lstStyle/>
          <a:p>
            <a:r>
              <a:rPr lang="en-US" dirty="0"/>
              <a:t>Help is available using the Discussion feature at the top right corner of the screen.</a:t>
            </a:r>
          </a:p>
          <a:p>
            <a:r>
              <a:rPr lang="en-US" dirty="0"/>
              <a:t> </a:t>
            </a:r>
          </a:p>
          <a:p>
            <a:endParaRPr lang="en-US" dirty="0"/>
          </a:p>
          <a:p>
            <a:endParaRPr lang="en-US" dirty="0"/>
          </a:p>
        </p:txBody>
      </p:sp>
      <p:pic>
        <p:nvPicPr>
          <p:cNvPr id="7" name="Picture 6" descr="Screenshot of the discussion button if you need assistance. ">
            <a:extLst>
              <a:ext uri="{FF2B5EF4-FFF2-40B4-BE49-F238E27FC236}">
                <a16:creationId xmlns:a16="http://schemas.microsoft.com/office/drawing/2014/main" xmlns="" id="{53625EA3-7388-4E76-A109-5CA26DC7F413}"/>
              </a:ext>
            </a:extLst>
          </p:cNvPr>
          <p:cNvPicPr>
            <a:picLocks noChangeAspect="1"/>
          </p:cNvPicPr>
          <p:nvPr/>
        </p:nvPicPr>
        <p:blipFill>
          <a:blip r:embed="rId3"/>
          <a:stretch>
            <a:fillRect/>
          </a:stretch>
        </p:blipFill>
        <p:spPr>
          <a:xfrm>
            <a:off x="4547777" y="1315950"/>
            <a:ext cx="7260965" cy="1828959"/>
          </a:xfrm>
          <a:prstGeom prst="rect">
            <a:avLst/>
          </a:prstGeom>
        </p:spPr>
      </p:pic>
      <p:pic>
        <p:nvPicPr>
          <p:cNvPr id="8" name="Picture 7" descr="Decorative">
            <a:extLst>
              <a:ext uri="{FF2B5EF4-FFF2-40B4-BE49-F238E27FC236}">
                <a16:creationId xmlns:a16="http://schemas.microsoft.com/office/drawing/2014/main" xmlns="" id="{837316D3-7F7C-41F1-ACA5-C5D67D8FB261}"/>
              </a:ext>
            </a:extLst>
          </p:cNvPr>
          <p:cNvPicPr>
            <a:picLocks noChangeAspect="1"/>
          </p:cNvPicPr>
          <p:nvPr/>
        </p:nvPicPr>
        <p:blipFill>
          <a:blip r:embed="rId4"/>
          <a:stretch>
            <a:fillRect/>
          </a:stretch>
        </p:blipFill>
        <p:spPr>
          <a:xfrm>
            <a:off x="11405333" y="1099079"/>
            <a:ext cx="365792" cy="481626"/>
          </a:xfrm>
          <a:prstGeom prst="rect">
            <a:avLst/>
          </a:prstGeom>
        </p:spPr>
      </p:pic>
      <p:sp>
        <p:nvSpPr>
          <p:cNvPr id="5" name="Rectangle 4">
            <a:extLst>
              <a:ext uri="{FF2B5EF4-FFF2-40B4-BE49-F238E27FC236}">
                <a16:creationId xmlns:a16="http://schemas.microsoft.com/office/drawing/2014/main" xmlns="" id="{3F11AEAC-06AB-4B99-AE5C-A06E395C3384}"/>
              </a:ext>
            </a:extLst>
          </p:cNvPr>
          <p:cNvSpPr/>
          <p:nvPr/>
        </p:nvSpPr>
        <p:spPr>
          <a:xfrm>
            <a:off x="4981088" y="3540036"/>
            <a:ext cx="6096000" cy="1754326"/>
          </a:xfrm>
          <a:prstGeom prst="rect">
            <a:avLst/>
          </a:prstGeom>
        </p:spPr>
        <p:txBody>
          <a:bodyPr>
            <a:spAutoFit/>
          </a:bodyPr>
          <a:lstStyle/>
          <a:p>
            <a:pPr marL="285750" indent="-285750">
              <a:buFont typeface="Arial" panose="020B0604020202020204" pitchFamily="34" charset="0"/>
              <a:buChar char="•"/>
            </a:pPr>
            <a:r>
              <a:rPr lang="en-US" dirty="0"/>
              <a:t>Contact us by email at </a:t>
            </a:r>
            <a:r>
              <a:rPr lang="en-US" dirty="0">
                <a:hlinkClick r:id="rId5"/>
              </a:rPr>
              <a:t>aces-collegeboard@norc.org</a:t>
            </a:r>
            <a:r>
              <a:rPr lang="en-US" dirty="0"/>
              <a:t> or phone 1-800-439-8309 if you need technical assistance.</a:t>
            </a:r>
          </a:p>
          <a:p>
            <a:pPr marL="285750" indent="-285750">
              <a:buFont typeface="Arial" panose="020B0604020202020204" pitchFamily="34" charset="0"/>
              <a:buChar char="•"/>
            </a:pPr>
            <a:r>
              <a:rPr lang="en-US" dirty="0"/>
              <a:t>Feel free to reach out to Helen Ng at </a:t>
            </a:r>
            <a:r>
              <a:rPr lang="en-US" dirty="0">
                <a:hlinkClick r:id="rId6"/>
              </a:rPr>
              <a:t>hng@collegeboard.org</a:t>
            </a:r>
            <a:r>
              <a:rPr lang="en-US" dirty="0"/>
              <a:t> with study participation questions.</a:t>
            </a:r>
          </a:p>
          <a:p>
            <a:pPr marL="285750" indent="-285750">
              <a:buFont typeface="Arial" panose="020B0604020202020204" pitchFamily="34" charset="0"/>
              <a:buChar char="•"/>
            </a:pPr>
            <a:r>
              <a:rPr lang="en-US" dirty="0"/>
              <a:t>National SAT Validity Study Office Hours –</a:t>
            </a:r>
            <a:r>
              <a:rPr lang="en-US" dirty="0">
                <a:solidFill>
                  <a:srgbClr val="FF0000"/>
                </a:solidFill>
              </a:rPr>
              <a:t>coming soon!</a:t>
            </a:r>
          </a:p>
          <a:p>
            <a:pPr marL="285750" indent="-285750">
              <a:buFont typeface="Arial" panose="020B0604020202020204" pitchFamily="34" charset="0"/>
              <a:buChar char="•"/>
            </a:pPr>
            <a:r>
              <a:rPr lang="en-US" dirty="0"/>
              <a:t>Making Use of your ACES Results Webinar –</a:t>
            </a:r>
            <a:r>
              <a:rPr lang="en-US" dirty="0">
                <a:solidFill>
                  <a:srgbClr val="FF0000"/>
                </a:solidFill>
              </a:rPr>
              <a:t>coming soon!</a:t>
            </a:r>
            <a:endParaRPr lang="en-US" dirty="0"/>
          </a:p>
        </p:txBody>
      </p:sp>
      <p:sp>
        <p:nvSpPr>
          <p:cNvPr id="3" name="Slide Number Placeholder 2">
            <a:extLst>
              <a:ext uri="{FF2B5EF4-FFF2-40B4-BE49-F238E27FC236}">
                <a16:creationId xmlns:a16="http://schemas.microsoft.com/office/drawing/2014/main" xmlns="" id="{DFE66EEB-97EA-4145-9242-3AACFA801D52}"/>
              </a:ext>
            </a:extLst>
          </p:cNvPr>
          <p:cNvSpPr>
            <a:spLocks noGrp="1"/>
          </p:cNvSpPr>
          <p:nvPr>
            <p:ph type="sldNum" sz="quarter" idx="12"/>
          </p:nvPr>
        </p:nvSpPr>
        <p:spPr/>
        <p:txBody>
          <a:bodyPr/>
          <a:lstStyle/>
          <a:p>
            <a:fld id="{017ED8CA-143E-8B40-B3C8-0174DDF149EE}" type="slidenum">
              <a:rPr lang="en-US" smtClean="0"/>
              <a:t>34</a:t>
            </a:fld>
            <a:endParaRPr lang="en-US" dirty="0"/>
          </a:p>
        </p:txBody>
      </p:sp>
    </p:spTree>
    <p:extLst>
      <p:ext uri="{BB962C8B-B14F-4D97-AF65-F5344CB8AC3E}">
        <p14:creationId xmlns:p14="http://schemas.microsoft.com/office/powerpoint/2010/main" val="40342317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17FAD6B-8EF5-43C2-876F-F6856050F93F}"/>
              </a:ext>
            </a:extLst>
          </p:cNvPr>
          <p:cNvSpPr>
            <a:spLocks noGrp="1"/>
          </p:cNvSpPr>
          <p:nvPr>
            <p:ph type="title"/>
          </p:nvPr>
        </p:nvSpPr>
        <p:spPr>
          <a:xfrm>
            <a:off x="466611" y="555809"/>
            <a:ext cx="3741179" cy="1024896"/>
          </a:xfrm>
        </p:spPr>
        <p:txBody>
          <a:bodyPr/>
          <a:lstStyle/>
          <a:p>
            <a:pPr marL="228600" indent="-171450"/>
            <a:r>
              <a:rPr lang="en-US" dirty="0"/>
              <a:t>Overview of the Study (cont.)</a:t>
            </a:r>
          </a:p>
        </p:txBody>
      </p:sp>
      <p:sp>
        <p:nvSpPr>
          <p:cNvPr id="7" name="Text Placeholder 4">
            <a:extLst>
              <a:ext uri="{FF2B5EF4-FFF2-40B4-BE49-F238E27FC236}">
                <a16:creationId xmlns:a16="http://schemas.microsoft.com/office/drawing/2014/main" xmlns="" id="{A8747673-95FC-43F3-80A3-BCB51995D3C3}"/>
              </a:ext>
            </a:extLst>
          </p:cNvPr>
          <p:cNvSpPr>
            <a:spLocks noGrp="1"/>
          </p:cNvSpPr>
          <p:nvPr>
            <p:ph type="body" sz="quarter" idx="13"/>
          </p:nvPr>
        </p:nvSpPr>
        <p:spPr>
          <a:xfrm>
            <a:off x="466725" y="1692275"/>
            <a:ext cx="3741738" cy="563231"/>
          </a:xfrm>
        </p:spPr>
        <p:txBody>
          <a:bodyPr/>
          <a:lstStyle/>
          <a:p>
            <a:r>
              <a:rPr lang="en-US" sz="2400" dirty="0"/>
              <a:t>TIMELINE</a:t>
            </a:r>
          </a:p>
        </p:txBody>
      </p:sp>
      <p:sp>
        <p:nvSpPr>
          <p:cNvPr id="2" name="Content Placeholder 1">
            <a:extLst>
              <a:ext uri="{FF2B5EF4-FFF2-40B4-BE49-F238E27FC236}">
                <a16:creationId xmlns:a16="http://schemas.microsoft.com/office/drawing/2014/main" xmlns="" id="{34D107DE-B9D5-4C20-A019-E2B4F389CD45}"/>
              </a:ext>
            </a:extLst>
          </p:cNvPr>
          <p:cNvSpPr>
            <a:spLocks noGrp="1"/>
          </p:cNvSpPr>
          <p:nvPr>
            <p:ph idx="1"/>
          </p:nvPr>
        </p:nvSpPr>
        <p:spPr/>
        <p:txBody>
          <a:bodyPr/>
          <a:lstStyle/>
          <a:p>
            <a:r>
              <a:rPr lang="en-US" sz="2000" dirty="0"/>
              <a:t>Data collection (via ACES) between May 1 and July 31, 2018.</a:t>
            </a:r>
          </a:p>
          <a:p>
            <a:pPr lvl="1"/>
            <a:r>
              <a:rPr lang="en-US" sz="2000" dirty="0"/>
              <a:t>Can begin any time after first-year data are available.</a:t>
            </a:r>
          </a:p>
          <a:p>
            <a:r>
              <a:rPr lang="en-US" sz="2000" dirty="0"/>
              <a:t>File to include: First-time, first-year students in the entering Fall 2017 cohort.</a:t>
            </a:r>
          </a:p>
          <a:p>
            <a:pPr lvl="1"/>
            <a:r>
              <a:rPr lang="en-US" sz="2000" dirty="0"/>
              <a:t>Institutions with at least 250 students (and at least 75 SAT takers). </a:t>
            </a:r>
          </a:p>
          <a:p>
            <a:pPr lvl="1"/>
            <a:r>
              <a:rPr lang="en-US" sz="2000" dirty="0"/>
              <a:t>More than 170 institutions already signed on to participate.</a:t>
            </a:r>
          </a:p>
          <a:p>
            <a:r>
              <a:rPr lang="en-US" sz="2000" dirty="0"/>
              <a:t>Institution-specific results available in 20 business days from receipt of clean data file in ACES system.</a:t>
            </a:r>
          </a:p>
          <a:p>
            <a:r>
              <a:rPr lang="en-US" sz="2000" dirty="0"/>
              <a:t>National results available in May/June 2019.</a:t>
            </a:r>
          </a:p>
          <a:p>
            <a:endParaRPr lang="en-US" sz="2400" dirty="0"/>
          </a:p>
        </p:txBody>
      </p:sp>
      <p:sp>
        <p:nvSpPr>
          <p:cNvPr id="3" name="Slide Number Placeholder 2">
            <a:extLst>
              <a:ext uri="{FF2B5EF4-FFF2-40B4-BE49-F238E27FC236}">
                <a16:creationId xmlns:a16="http://schemas.microsoft.com/office/drawing/2014/main" xmlns="" id="{EA010FB9-5064-44CC-9DEC-0F7C5DE2324E}"/>
              </a:ext>
            </a:extLst>
          </p:cNvPr>
          <p:cNvSpPr>
            <a:spLocks noGrp="1"/>
          </p:cNvSpPr>
          <p:nvPr>
            <p:ph type="sldNum" sz="quarter" idx="12"/>
          </p:nvPr>
        </p:nvSpPr>
        <p:spPr/>
        <p:txBody>
          <a:bodyPr/>
          <a:lstStyle/>
          <a:p>
            <a:fld id="{017ED8CA-143E-8B40-B3C8-0174DDF149EE}" type="slidenum">
              <a:rPr lang="en-US" smtClean="0"/>
              <a:t>4</a:t>
            </a:fld>
            <a:endParaRPr lang="en-US" dirty="0"/>
          </a:p>
        </p:txBody>
      </p:sp>
    </p:spTree>
    <p:extLst>
      <p:ext uri="{BB962C8B-B14F-4D97-AF65-F5344CB8AC3E}">
        <p14:creationId xmlns:p14="http://schemas.microsoft.com/office/powerpoint/2010/main" val="25281872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A4CF481-AB9A-464E-82C4-8335D3D5A9F9}"/>
              </a:ext>
            </a:extLst>
          </p:cNvPr>
          <p:cNvSpPr>
            <a:spLocks noGrp="1"/>
          </p:cNvSpPr>
          <p:nvPr>
            <p:ph type="title"/>
          </p:nvPr>
        </p:nvSpPr>
        <p:spPr>
          <a:xfrm>
            <a:off x="466611" y="555809"/>
            <a:ext cx="3741179" cy="1024896"/>
          </a:xfrm>
        </p:spPr>
        <p:txBody>
          <a:bodyPr/>
          <a:lstStyle/>
          <a:p>
            <a:pPr marL="228600" indent="-171450"/>
            <a:r>
              <a:rPr lang="en-US" dirty="0"/>
              <a:t>Overview of the Study (cont</a:t>
            </a:r>
            <a:r>
              <a:rPr lang="en-US" dirty="0" smtClean="0"/>
              <a:t>.) </a:t>
            </a:r>
            <a:endParaRPr lang="en-US" dirty="0"/>
          </a:p>
        </p:txBody>
      </p:sp>
      <p:sp>
        <p:nvSpPr>
          <p:cNvPr id="7" name="Text Placeholder 6">
            <a:extLst>
              <a:ext uri="{FF2B5EF4-FFF2-40B4-BE49-F238E27FC236}">
                <a16:creationId xmlns:a16="http://schemas.microsoft.com/office/drawing/2014/main" xmlns="" id="{5F8AC7ED-9250-41F4-9A8F-5D776D71713D}"/>
              </a:ext>
            </a:extLst>
          </p:cNvPr>
          <p:cNvSpPr>
            <a:spLocks noGrp="1"/>
          </p:cNvSpPr>
          <p:nvPr>
            <p:ph type="body" sz="quarter" idx="13"/>
          </p:nvPr>
        </p:nvSpPr>
        <p:spPr>
          <a:xfrm>
            <a:off x="468275" y="3091984"/>
            <a:ext cx="3741738" cy="618631"/>
          </a:xfrm>
        </p:spPr>
        <p:txBody>
          <a:bodyPr/>
          <a:lstStyle/>
          <a:p>
            <a:r>
              <a:rPr lang="en-US" sz="2800" dirty="0">
                <a:hlinkClick r:id="rId2"/>
              </a:rPr>
              <a:t>aces.collegeboard.org</a:t>
            </a:r>
            <a:endParaRPr lang="en-US" sz="2800" dirty="0"/>
          </a:p>
        </p:txBody>
      </p:sp>
      <p:pic>
        <p:nvPicPr>
          <p:cNvPr id="8" name="Picture 3" descr="Illustration of a bar chart">
            <a:extLst>
              <a:ext uri="{FF2B5EF4-FFF2-40B4-BE49-F238E27FC236}">
                <a16:creationId xmlns:a16="http://schemas.microsoft.com/office/drawing/2014/main" xmlns="" id="{6C92B020-E757-435C-BA68-4D6797FC1857}"/>
              </a:ext>
            </a:extLst>
          </p:cNvPr>
          <p:cNvPicPr>
            <a:picLocks noChangeAspect="1" noChangeArrowheads="1"/>
          </p:cNvPicPr>
          <p:nvPr/>
        </p:nvPicPr>
        <p:blipFill>
          <a:blip r:embed="rId3">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275" y="3710615"/>
            <a:ext cx="3542629" cy="2542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llustration of an office worker">
            <a:extLst>
              <a:ext uri="{FF2B5EF4-FFF2-40B4-BE49-F238E27FC236}">
                <a16:creationId xmlns:a16="http://schemas.microsoft.com/office/drawing/2014/main" xmlns="" id="{2A6E8370-F843-4C46-943C-1B31B3292B97}"/>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00882" y="4084909"/>
            <a:ext cx="1893323" cy="224062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xmlns="" id="{322D9BBA-B066-435C-BBF4-2DBC1CAA4E1C}"/>
              </a:ext>
            </a:extLst>
          </p:cNvPr>
          <p:cNvSpPr>
            <a:spLocks noGrp="1"/>
          </p:cNvSpPr>
          <p:nvPr>
            <p:ph idx="1"/>
          </p:nvPr>
        </p:nvSpPr>
        <p:spPr/>
        <p:txBody>
          <a:bodyPr/>
          <a:lstStyle/>
          <a:p>
            <a:r>
              <a:rPr lang="en-US" sz="2400" dirty="0"/>
              <a:t>The National SAT Validity Study uses the College Board’s secure, online validity study service, ACES, to receive files for the study.</a:t>
            </a:r>
          </a:p>
          <a:p>
            <a:r>
              <a:rPr lang="en-US" sz="2400" dirty="0"/>
              <a:t>ACES can help institutions to:</a:t>
            </a:r>
          </a:p>
          <a:p>
            <a:pPr lvl="1"/>
            <a:r>
              <a:rPr lang="en-US" sz="2400" dirty="0"/>
              <a:t>implement predictive models for admission, advisement, and retention </a:t>
            </a:r>
          </a:p>
          <a:p>
            <a:pPr lvl="1"/>
            <a:r>
              <a:rPr lang="en-US" sz="2400" dirty="0"/>
              <a:t>analyze new predictors </a:t>
            </a:r>
          </a:p>
          <a:p>
            <a:pPr lvl="1"/>
            <a:r>
              <a:rPr lang="en-US" sz="2400" dirty="0"/>
              <a:t>evaluate the relative and combined value of predictors </a:t>
            </a:r>
          </a:p>
          <a:p>
            <a:pPr lvl="2"/>
            <a:r>
              <a:rPr lang="en-US" sz="2400" dirty="0"/>
              <a:t>examine results by subgroups </a:t>
            </a:r>
          </a:p>
          <a:p>
            <a:pPr lvl="2"/>
            <a:r>
              <a:rPr lang="en-US" sz="2400" dirty="0"/>
              <a:t>examine results over time</a:t>
            </a:r>
          </a:p>
          <a:p>
            <a:pPr lvl="1"/>
            <a:r>
              <a:rPr lang="en-US" sz="2400" dirty="0"/>
              <a:t>Evaluate/modify credit or placement policies based on institutional data</a:t>
            </a:r>
          </a:p>
          <a:p>
            <a:endParaRPr lang="en-US" dirty="0"/>
          </a:p>
        </p:txBody>
      </p:sp>
      <p:sp>
        <p:nvSpPr>
          <p:cNvPr id="3" name="Slide Number Placeholder 2">
            <a:extLst>
              <a:ext uri="{FF2B5EF4-FFF2-40B4-BE49-F238E27FC236}">
                <a16:creationId xmlns:a16="http://schemas.microsoft.com/office/drawing/2014/main" xmlns="" id="{CBD2CC8A-E3DA-4622-AF7F-E5048D60F068}"/>
              </a:ext>
            </a:extLst>
          </p:cNvPr>
          <p:cNvSpPr>
            <a:spLocks noGrp="1"/>
          </p:cNvSpPr>
          <p:nvPr>
            <p:ph type="sldNum" sz="quarter" idx="12"/>
          </p:nvPr>
        </p:nvSpPr>
        <p:spPr/>
        <p:txBody>
          <a:bodyPr/>
          <a:lstStyle/>
          <a:p>
            <a:fld id="{017ED8CA-143E-8B40-B3C8-0174DDF149EE}" type="slidenum">
              <a:rPr lang="en-US" smtClean="0"/>
              <a:t>5</a:t>
            </a:fld>
            <a:endParaRPr lang="en-US" dirty="0"/>
          </a:p>
        </p:txBody>
      </p:sp>
    </p:spTree>
    <p:extLst>
      <p:ext uri="{BB962C8B-B14F-4D97-AF65-F5344CB8AC3E}">
        <p14:creationId xmlns:p14="http://schemas.microsoft.com/office/powerpoint/2010/main" val="13597319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284" y="671929"/>
            <a:ext cx="3741179" cy="1135696"/>
          </a:xfrm>
        </p:spPr>
        <p:txBody>
          <a:bodyPr/>
          <a:lstStyle/>
          <a:p>
            <a:r>
              <a:rPr lang="en-US" sz="3600" dirty="0"/>
              <a:t>Overview of the Study (cont</a:t>
            </a:r>
            <a:r>
              <a:rPr lang="en-US" sz="3600" dirty="0" smtClean="0"/>
              <a:t>.)  </a:t>
            </a:r>
            <a:endParaRPr lang="en-US" sz="3600" dirty="0"/>
          </a:p>
        </p:txBody>
      </p:sp>
      <p:sp>
        <p:nvSpPr>
          <p:cNvPr id="5" name="Text Placeholder 4"/>
          <p:cNvSpPr>
            <a:spLocks noGrp="1"/>
          </p:cNvSpPr>
          <p:nvPr>
            <p:ph type="body" sz="quarter" idx="13"/>
          </p:nvPr>
        </p:nvSpPr>
        <p:spPr>
          <a:xfrm>
            <a:off x="467284" y="2602322"/>
            <a:ext cx="3741738" cy="1394228"/>
          </a:xfrm>
        </p:spPr>
        <p:txBody>
          <a:bodyPr/>
          <a:lstStyle/>
          <a:p>
            <a:r>
              <a:rPr lang="en-US" sz="2800" dirty="0"/>
              <a:t>The New ACES System Launched on February 1, 2018</a:t>
            </a:r>
          </a:p>
        </p:txBody>
      </p:sp>
      <p:sp>
        <p:nvSpPr>
          <p:cNvPr id="2" name="Content Placeholder 1"/>
          <p:cNvSpPr>
            <a:spLocks noGrp="1"/>
          </p:cNvSpPr>
          <p:nvPr>
            <p:ph idx="1"/>
          </p:nvPr>
        </p:nvSpPr>
        <p:spPr>
          <a:xfrm>
            <a:off x="4773478" y="555809"/>
            <a:ext cx="6960030" cy="5338364"/>
          </a:xfrm>
        </p:spPr>
        <p:txBody>
          <a:bodyPr/>
          <a:lstStyle/>
          <a:p>
            <a:r>
              <a:rPr lang="en-US" sz="2000" dirty="0"/>
              <a:t>5 studies available; 2 studies coming soon</a:t>
            </a:r>
          </a:p>
          <a:p>
            <a:pPr lvl="1">
              <a:spcAft>
                <a:spcPts val="600"/>
              </a:spcAft>
              <a:buFont typeface="Wingdings" panose="05000000000000000000" pitchFamily="2" charset="2"/>
              <a:buChar char="ü"/>
            </a:pPr>
            <a:r>
              <a:rPr lang="en-US" sz="2400" b="1" dirty="0"/>
              <a:t>Admission Validity Study</a:t>
            </a:r>
          </a:p>
          <a:p>
            <a:pPr marL="457200" lvl="1" indent="0">
              <a:spcAft>
                <a:spcPts val="600"/>
              </a:spcAft>
              <a:buNone/>
            </a:pPr>
            <a:endParaRPr lang="en-US" sz="2400" b="1" dirty="0"/>
          </a:p>
          <a:p>
            <a:pPr lvl="1">
              <a:spcAft>
                <a:spcPts val="600"/>
              </a:spcAft>
              <a:buFont typeface="Wingdings" panose="05000000000000000000" pitchFamily="2" charset="2"/>
              <a:buChar char="ü"/>
            </a:pPr>
            <a:r>
              <a:rPr lang="en-US" sz="2000" dirty="0"/>
              <a:t>SAT Placement Validity Study</a:t>
            </a:r>
          </a:p>
          <a:p>
            <a:pPr lvl="1">
              <a:spcAft>
                <a:spcPts val="600"/>
              </a:spcAft>
              <a:buFont typeface="Wingdings" panose="05000000000000000000" pitchFamily="2" charset="2"/>
              <a:buChar char="ü"/>
            </a:pPr>
            <a:r>
              <a:rPr lang="en-US" sz="2000" dirty="0"/>
              <a:t>ACCUPLACER Placement Validity Study</a:t>
            </a:r>
          </a:p>
          <a:p>
            <a:pPr lvl="1">
              <a:spcAft>
                <a:spcPts val="600"/>
              </a:spcAft>
              <a:buFont typeface="Wingdings" panose="05000000000000000000" pitchFamily="2" charset="2"/>
              <a:buChar char="ü"/>
            </a:pPr>
            <a:r>
              <a:rPr lang="en-US" sz="2000" dirty="0"/>
              <a:t>AP Placement Validity Study</a:t>
            </a:r>
          </a:p>
          <a:p>
            <a:pPr lvl="1">
              <a:spcAft>
                <a:spcPts val="600"/>
              </a:spcAft>
              <a:buFont typeface="Wingdings" panose="05000000000000000000" pitchFamily="2" charset="2"/>
              <a:buChar char="ü"/>
            </a:pPr>
            <a:r>
              <a:rPr lang="en-US" sz="2000" dirty="0"/>
              <a:t>CLEP Placement Validity Study</a:t>
            </a:r>
          </a:p>
          <a:p>
            <a:pPr lvl="1">
              <a:spcAft>
                <a:spcPts val="600"/>
              </a:spcAft>
              <a:buFont typeface="Wingdings" panose="05000000000000000000" pitchFamily="2" charset="2"/>
              <a:buChar char="ü"/>
            </a:pPr>
            <a:r>
              <a:rPr lang="en-US" sz="2000" dirty="0"/>
              <a:t>Completion Study (</a:t>
            </a:r>
            <a:r>
              <a:rPr lang="en-US" sz="2000" dirty="0">
                <a:solidFill>
                  <a:srgbClr val="7030A0"/>
                </a:solidFill>
              </a:rPr>
              <a:t>launching in summer</a:t>
            </a:r>
            <a:r>
              <a:rPr lang="en-US" sz="2000" dirty="0"/>
              <a:t>)</a:t>
            </a:r>
          </a:p>
          <a:p>
            <a:pPr lvl="1">
              <a:spcAft>
                <a:spcPts val="600"/>
              </a:spcAft>
              <a:buFont typeface="Wingdings" panose="05000000000000000000" pitchFamily="2" charset="2"/>
              <a:buChar char="ü"/>
            </a:pPr>
            <a:r>
              <a:rPr lang="en-US" sz="2000" dirty="0"/>
              <a:t>Retention Study (</a:t>
            </a:r>
            <a:r>
              <a:rPr lang="en-US" sz="2000" dirty="0">
                <a:solidFill>
                  <a:srgbClr val="7030A0"/>
                </a:solidFill>
              </a:rPr>
              <a:t>launching in summer</a:t>
            </a:r>
            <a:r>
              <a:rPr lang="en-US" sz="2000" dirty="0"/>
              <a:t>)</a:t>
            </a:r>
          </a:p>
          <a:p>
            <a:pPr marL="457200" lvl="1" indent="0">
              <a:buNone/>
            </a:pPr>
            <a:endParaRPr lang="en-US" dirty="0"/>
          </a:p>
        </p:txBody>
      </p:sp>
      <p:sp>
        <p:nvSpPr>
          <p:cNvPr id="9" name="Right Brace 8" descr="Decorative">
            <a:extLst>
              <a:ext uri="{FF2B5EF4-FFF2-40B4-BE49-F238E27FC236}">
                <a16:creationId xmlns:a16="http://schemas.microsoft.com/office/drawing/2014/main" xmlns="" id="{403E8805-2615-4246-879B-02A4C827E020}"/>
              </a:ext>
            </a:extLst>
          </p:cNvPr>
          <p:cNvSpPr/>
          <p:nvPr/>
        </p:nvSpPr>
        <p:spPr>
          <a:xfrm>
            <a:off x="9539111" y="1928553"/>
            <a:ext cx="1383813" cy="2743200"/>
          </a:xfrm>
          <a:prstGeom prst="rightBrace">
            <a:avLst>
              <a:gd name="adj1" fmla="val 8333"/>
              <a:gd name="adj2" fmla="val 520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6A4E62FD-66F8-461A-A241-276B025CBD7E}"/>
              </a:ext>
            </a:extLst>
          </p:cNvPr>
          <p:cNvSpPr txBox="1"/>
          <p:nvPr/>
        </p:nvSpPr>
        <p:spPr>
          <a:xfrm>
            <a:off x="10210247" y="2376823"/>
            <a:ext cx="1928553" cy="923330"/>
          </a:xfrm>
          <a:prstGeom prst="rect">
            <a:avLst/>
          </a:prstGeom>
          <a:noFill/>
        </p:spPr>
        <p:txBody>
          <a:bodyPr wrap="square" rtlCol="0">
            <a:spAutoFit/>
          </a:bodyPr>
          <a:lstStyle/>
          <a:p>
            <a:r>
              <a:rPr lang="en-US" dirty="0"/>
              <a:t>Other offerings in the system for another day….</a:t>
            </a:r>
          </a:p>
        </p:txBody>
      </p:sp>
      <p:sp>
        <p:nvSpPr>
          <p:cNvPr id="3" name="Slide Number Placeholder 2"/>
          <p:cNvSpPr>
            <a:spLocks noGrp="1"/>
          </p:cNvSpPr>
          <p:nvPr>
            <p:ph type="sldNum" sz="quarter" idx="12"/>
          </p:nvPr>
        </p:nvSpPr>
        <p:spPr/>
        <p:txBody>
          <a:bodyPr/>
          <a:lstStyle/>
          <a:p>
            <a:fld id="{017ED8CA-143E-8B40-B3C8-0174DDF149EE}" type="slidenum">
              <a:rPr lang="en-US" smtClean="0"/>
              <a:t>6</a:t>
            </a:fld>
            <a:endParaRPr lang="en-US" dirty="0"/>
          </a:p>
        </p:txBody>
      </p:sp>
    </p:spTree>
    <p:extLst>
      <p:ext uri="{BB962C8B-B14F-4D97-AF65-F5344CB8AC3E}">
        <p14:creationId xmlns:p14="http://schemas.microsoft.com/office/powerpoint/2010/main" val="5663192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2BCCBCC-75E0-4A24-A952-7450536435D2}"/>
              </a:ext>
            </a:extLst>
          </p:cNvPr>
          <p:cNvSpPr>
            <a:spLocks noGrp="1"/>
          </p:cNvSpPr>
          <p:nvPr>
            <p:ph type="title"/>
          </p:nvPr>
        </p:nvSpPr>
        <p:spPr>
          <a:xfrm>
            <a:off x="1308857" y="2040822"/>
            <a:ext cx="4719410" cy="2354491"/>
          </a:xfrm>
        </p:spPr>
        <p:txBody>
          <a:bodyPr/>
          <a:lstStyle/>
          <a:p>
            <a:r>
              <a:rPr lang="en-US" sz="4000" dirty="0"/>
              <a:t>Participation Resources/Getting Started</a:t>
            </a:r>
            <a:br>
              <a:rPr lang="en-US" sz="4000" dirty="0"/>
            </a:br>
            <a:endParaRPr lang="en-US" sz="4000" dirty="0"/>
          </a:p>
        </p:txBody>
      </p:sp>
      <p:sp>
        <p:nvSpPr>
          <p:cNvPr id="3" name="Slide Number Placeholder 2">
            <a:extLst>
              <a:ext uri="{FF2B5EF4-FFF2-40B4-BE49-F238E27FC236}">
                <a16:creationId xmlns:a16="http://schemas.microsoft.com/office/drawing/2014/main" xmlns="" id="{86D90DD4-17E1-4A86-9249-2F974A18BD12}"/>
              </a:ext>
            </a:extLst>
          </p:cNvPr>
          <p:cNvSpPr>
            <a:spLocks noGrp="1"/>
          </p:cNvSpPr>
          <p:nvPr>
            <p:ph type="sldNum" sz="quarter" idx="4294967295"/>
          </p:nvPr>
        </p:nvSpPr>
        <p:spPr>
          <a:xfrm>
            <a:off x="9448800" y="6192838"/>
            <a:ext cx="2743200" cy="365125"/>
          </a:xfrm>
          <a:prstGeom prst="rect">
            <a:avLst/>
          </a:prstGeom>
        </p:spPr>
        <p:txBody>
          <a:bodyPr/>
          <a:lstStyle/>
          <a:p>
            <a:fld id="{017ED8CA-143E-8B40-B3C8-0174DDF149EE}" type="slidenum">
              <a:rPr lang="en-US" smtClean="0"/>
              <a:t>7</a:t>
            </a:fld>
            <a:endParaRPr lang="en-US" dirty="0"/>
          </a:p>
        </p:txBody>
      </p:sp>
    </p:spTree>
    <p:extLst>
      <p:ext uri="{BB962C8B-B14F-4D97-AF65-F5344CB8AC3E}">
        <p14:creationId xmlns:p14="http://schemas.microsoft.com/office/powerpoint/2010/main" val="328501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BDF69A0-845F-496C-87F6-F1968717F13D}"/>
              </a:ext>
            </a:extLst>
          </p:cNvPr>
          <p:cNvSpPr>
            <a:spLocks noGrp="1"/>
          </p:cNvSpPr>
          <p:nvPr>
            <p:ph type="title"/>
          </p:nvPr>
        </p:nvSpPr>
        <p:spPr>
          <a:xfrm>
            <a:off x="466611" y="555809"/>
            <a:ext cx="3741179" cy="1301895"/>
          </a:xfrm>
        </p:spPr>
        <p:txBody>
          <a:bodyPr/>
          <a:lstStyle/>
          <a:p>
            <a:pPr marL="182880"/>
            <a:r>
              <a:rPr lang="en-US" sz="2800" dirty="0"/>
              <a:t>Study Participation Resources / Getting Started </a:t>
            </a:r>
          </a:p>
        </p:txBody>
      </p:sp>
      <p:sp>
        <p:nvSpPr>
          <p:cNvPr id="5" name="Text Placeholder 4">
            <a:extLst>
              <a:ext uri="{FF2B5EF4-FFF2-40B4-BE49-F238E27FC236}">
                <a16:creationId xmlns:a16="http://schemas.microsoft.com/office/drawing/2014/main" xmlns="" id="{9C065C55-5132-4BD3-9320-0EC50EE1558B}"/>
              </a:ext>
            </a:extLst>
          </p:cNvPr>
          <p:cNvSpPr>
            <a:spLocks noGrp="1"/>
          </p:cNvSpPr>
          <p:nvPr>
            <p:ph type="body" sz="quarter" idx="13"/>
          </p:nvPr>
        </p:nvSpPr>
        <p:spPr>
          <a:xfrm>
            <a:off x="468275" y="1857704"/>
            <a:ext cx="3741738" cy="674031"/>
          </a:xfrm>
        </p:spPr>
        <p:txBody>
          <a:bodyPr/>
          <a:lstStyle/>
          <a:p>
            <a:r>
              <a:rPr lang="en-US" dirty="0"/>
              <a:t>Helpful tools and documents to have handy from the ACES web site</a:t>
            </a:r>
          </a:p>
        </p:txBody>
      </p:sp>
      <p:sp>
        <p:nvSpPr>
          <p:cNvPr id="7" name="Text Placeholder 6">
            <a:extLst>
              <a:ext uri="{FF2B5EF4-FFF2-40B4-BE49-F238E27FC236}">
                <a16:creationId xmlns:a16="http://schemas.microsoft.com/office/drawing/2014/main" xmlns="" id="{DF12CA99-31EE-48E9-A343-BD4B7B61CA5F}"/>
              </a:ext>
            </a:extLst>
          </p:cNvPr>
          <p:cNvSpPr txBox="1">
            <a:spLocks/>
          </p:cNvSpPr>
          <p:nvPr/>
        </p:nvSpPr>
        <p:spPr>
          <a:xfrm>
            <a:off x="468275" y="2914866"/>
            <a:ext cx="3741738" cy="996170"/>
          </a:xfrm>
          <a:prstGeom prst="rect">
            <a:avLst/>
          </a:prstGeom>
        </p:spPr>
        <p:txBody>
          <a:bodyPr wrap="square"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hlinkClick r:id="rId2"/>
              </a:rPr>
              <a:t>aces.collegeboard.org/resources</a:t>
            </a:r>
            <a:endParaRPr lang="en-US" sz="1800" dirty="0"/>
          </a:p>
          <a:p>
            <a:endParaRPr lang="en-US" sz="2800" dirty="0"/>
          </a:p>
        </p:txBody>
      </p:sp>
      <p:pic>
        <p:nvPicPr>
          <p:cNvPr id="8" name="Picture 7" descr="Cover of SAT Admission Validity Study Guide. It provides step-by-step instructions with screenshots on how to use the ACES system to design and request an SAT Admission Validity Study.&#10;">
            <a:extLst>
              <a:ext uri="{FF2B5EF4-FFF2-40B4-BE49-F238E27FC236}">
                <a16:creationId xmlns:a16="http://schemas.microsoft.com/office/drawing/2014/main" xmlns="" id="{6FAEC18E-0581-42DD-A6A8-B3274CBBD644}"/>
              </a:ext>
            </a:extLst>
          </p:cNvPr>
          <p:cNvPicPr>
            <a:picLocks noChangeAspect="1"/>
          </p:cNvPicPr>
          <p:nvPr/>
        </p:nvPicPr>
        <p:blipFill>
          <a:blip r:embed="rId3"/>
          <a:stretch>
            <a:fillRect/>
          </a:stretch>
        </p:blipFill>
        <p:spPr>
          <a:xfrm>
            <a:off x="1116220" y="3767346"/>
            <a:ext cx="2062529" cy="26786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ontent Placeholder 1">
            <a:extLst>
              <a:ext uri="{FF2B5EF4-FFF2-40B4-BE49-F238E27FC236}">
                <a16:creationId xmlns:a16="http://schemas.microsoft.com/office/drawing/2014/main" xmlns="" id="{7865F544-4136-429F-B57E-E13B2BFD2039}"/>
              </a:ext>
            </a:extLst>
          </p:cNvPr>
          <p:cNvSpPr>
            <a:spLocks noGrp="1"/>
          </p:cNvSpPr>
          <p:nvPr>
            <p:ph idx="1"/>
          </p:nvPr>
        </p:nvSpPr>
        <p:spPr>
          <a:xfrm>
            <a:off x="5046132" y="555808"/>
            <a:ext cx="6687375" cy="5890147"/>
          </a:xfrm>
        </p:spPr>
        <p:txBody>
          <a:bodyPr/>
          <a:lstStyle/>
          <a:p>
            <a:r>
              <a:rPr lang="en-US" sz="2000" dirty="0">
                <a:hlinkClick r:id="rId4"/>
              </a:rPr>
              <a:t>SAT Admission Validity Study Guide</a:t>
            </a:r>
            <a:endParaRPr lang="en-US" sz="2000" dirty="0"/>
          </a:p>
          <a:p>
            <a:pPr lvl="1"/>
            <a:r>
              <a:rPr lang="en-US" sz="2000" dirty="0"/>
              <a:t>Step-by-step instructions with screenshots on how to use the ACES system to design and request an SAT Admission Validity Study</a:t>
            </a:r>
          </a:p>
          <a:p>
            <a:pPr marL="457200" lvl="1" indent="0">
              <a:buNone/>
            </a:pPr>
            <a:endParaRPr lang="en-US" sz="2000" dirty="0"/>
          </a:p>
          <a:p>
            <a:pPr marL="457200" lvl="1" indent="0">
              <a:buNone/>
            </a:pPr>
            <a:endParaRPr lang="en-US" sz="2000" dirty="0"/>
          </a:p>
          <a:p>
            <a:r>
              <a:rPr lang="en-US" sz="2000" dirty="0">
                <a:hlinkClick r:id="rId5"/>
              </a:rPr>
              <a:t>FAQ Section of ACES Web Site</a:t>
            </a:r>
            <a:endParaRPr lang="en-US" sz="2000" dirty="0"/>
          </a:p>
          <a:p>
            <a:pPr lvl="1"/>
            <a:r>
              <a:rPr lang="en-US" sz="2000" dirty="0"/>
              <a:t>General </a:t>
            </a:r>
          </a:p>
          <a:p>
            <a:pPr lvl="1"/>
            <a:r>
              <a:rPr lang="en-US" sz="2000" dirty="0"/>
              <a:t>Admission Validity Studies</a:t>
            </a:r>
          </a:p>
          <a:p>
            <a:pPr lvl="1"/>
            <a:r>
              <a:rPr lang="en-US" sz="2000" dirty="0"/>
              <a:t>Using the ACES Portal</a:t>
            </a:r>
          </a:p>
          <a:p>
            <a:pPr lvl="1"/>
            <a:endParaRPr lang="en-US" dirty="0"/>
          </a:p>
        </p:txBody>
      </p:sp>
      <p:sp>
        <p:nvSpPr>
          <p:cNvPr id="3" name="Slide Number Placeholder 2">
            <a:extLst>
              <a:ext uri="{FF2B5EF4-FFF2-40B4-BE49-F238E27FC236}">
                <a16:creationId xmlns:a16="http://schemas.microsoft.com/office/drawing/2014/main" xmlns="" id="{E7A4EEDA-6869-40E6-A43A-3AAFA0FDBF3E}"/>
              </a:ext>
            </a:extLst>
          </p:cNvPr>
          <p:cNvSpPr>
            <a:spLocks noGrp="1"/>
          </p:cNvSpPr>
          <p:nvPr>
            <p:ph type="sldNum" sz="quarter" idx="12"/>
          </p:nvPr>
        </p:nvSpPr>
        <p:spPr/>
        <p:txBody>
          <a:bodyPr/>
          <a:lstStyle/>
          <a:p>
            <a:fld id="{017ED8CA-143E-8B40-B3C8-0174DDF149EE}" type="slidenum">
              <a:rPr lang="en-US" smtClean="0"/>
              <a:t>8</a:t>
            </a:fld>
            <a:endParaRPr lang="en-US" dirty="0"/>
          </a:p>
        </p:txBody>
      </p:sp>
    </p:spTree>
    <p:extLst>
      <p:ext uri="{BB962C8B-B14F-4D97-AF65-F5344CB8AC3E}">
        <p14:creationId xmlns:p14="http://schemas.microsoft.com/office/powerpoint/2010/main" val="21330563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0414AB6-E748-481A-8C70-431F7A80F5E7}"/>
              </a:ext>
            </a:extLst>
          </p:cNvPr>
          <p:cNvSpPr>
            <a:spLocks noGrp="1"/>
          </p:cNvSpPr>
          <p:nvPr>
            <p:ph type="title"/>
          </p:nvPr>
        </p:nvSpPr>
        <p:spPr>
          <a:xfrm>
            <a:off x="466611" y="555809"/>
            <a:ext cx="3741179" cy="581698"/>
          </a:xfrm>
        </p:spPr>
        <p:txBody>
          <a:bodyPr/>
          <a:lstStyle/>
          <a:p>
            <a:r>
              <a:rPr lang="en-US" dirty="0"/>
              <a:t>Data Template</a:t>
            </a:r>
          </a:p>
        </p:txBody>
      </p:sp>
      <p:graphicFrame>
        <p:nvGraphicFramePr>
          <p:cNvPr id="14" name="Content Placeholder 13" descr="Table showing the variables and examples of data from the National SAT Validity Study Data Template .">
            <a:extLst>
              <a:ext uri="{FF2B5EF4-FFF2-40B4-BE49-F238E27FC236}">
                <a16:creationId xmlns:a16="http://schemas.microsoft.com/office/drawing/2014/main" xmlns="" id="{2F474477-F49F-4DDC-8440-2461FAC41F70}"/>
              </a:ext>
            </a:extLst>
          </p:cNvPr>
          <p:cNvGraphicFramePr>
            <a:graphicFrameLocks noGrp="1"/>
          </p:cNvGraphicFramePr>
          <p:nvPr>
            <p:ph idx="14"/>
            <p:extLst>
              <p:ext uri="{D42A27DB-BD31-4B8C-83A1-F6EECF244321}">
                <p14:modId xmlns:p14="http://schemas.microsoft.com/office/powerpoint/2010/main" val="2155169386"/>
              </p:ext>
            </p:extLst>
          </p:nvPr>
        </p:nvGraphicFramePr>
        <p:xfrm>
          <a:off x="449882" y="1286922"/>
          <a:ext cx="3741179" cy="5537211"/>
        </p:xfrm>
        <a:graphic>
          <a:graphicData uri="http://schemas.openxmlformats.org/drawingml/2006/table">
            <a:tbl>
              <a:tblPr firstRow="1">
                <a:tableStyleId>{5C22544A-7EE6-4342-B048-85BDC9FD1C3A}</a:tableStyleId>
              </a:tblPr>
              <a:tblGrid>
                <a:gridCol w="1913990">
                  <a:extLst>
                    <a:ext uri="{9D8B030D-6E8A-4147-A177-3AD203B41FA5}">
                      <a16:colId xmlns:a16="http://schemas.microsoft.com/office/drawing/2014/main" xmlns="" val="3993876873"/>
                    </a:ext>
                  </a:extLst>
                </a:gridCol>
                <a:gridCol w="1827189">
                  <a:extLst>
                    <a:ext uri="{9D8B030D-6E8A-4147-A177-3AD203B41FA5}">
                      <a16:colId xmlns:a16="http://schemas.microsoft.com/office/drawing/2014/main" xmlns="" val="2527497856"/>
                    </a:ext>
                  </a:extLst>
                </a:gridCol>
              </a:tblGrid>
              <a:tr h="199257">
                <a:tc>
                  <a:txBody>
                    <a:bodyPr/>
                    <a:lstStyle/>
                    <a:p>
                      <a:pPr algn="l" fontAlgn="t"/>
                      <a:r>
                        <a:rPr lang="en-US" sz="1100" b="1" i="0" u="none" strike="noStrike" dirty="0">
                          <a:solidFill>
                            <a:srgbClr val="000000"/>
                          </a:solidFill>
                          <a:effectLst/>
                          <a:latin typeface="Calibri (Body)"/>
                        </a:rPr>
                        <a:t>Data Variable</a:t>
                      </a: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t"/>
                      <a:r>
                        <a:rPr lang="en-US" sz="1100" b="1" i="0" u="none" strike="noStrike" dirty="0">
                          <a:solidFill>
                            <a:srgbClr val="000000"/>
                          </a:solidFill>
                          <a:effectLst/>
                          <a:latin typeface="Calibri (Body)"/>
                        </a:rPr>
                        <a:t>Example</a:t>
                      </a: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957149560"/>
                  </a:ext>
                </a:extLst>
              </a:tr>
              <a:tr h="199257">
                <a:tc>
                  <a:txBody>
                    <a:bodyPr/>
                    <a:lstStyle/>
                    <a:p>
                      <a:pPr algn="l" fontAlgn="t"/>
                      <a:r>
                        <a:rPr lang="en-US" sz="1100" b="1" u="none" strike="noStrike" dirty="0">
                          <a:effectLst/>
                        </a:rPr>
                        <a:t>student_id*</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1234567</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89622170"/>
                  </a:ext>
                </a:extLst>
              </a:tr>
              <a:tr h="199257">
                <a:tc>
                  <a:txBody>
                    <a:bodyPr/>
                    <a:lstStyle/>
                    <a:p>
                      <a:pPr algn="l" fontAlgn="t"/>
                      <a:r>
                        <a:rPr lang="en-US" sz="1100" b="1" u="none" strike="noStrike" dirty="0">
                          <a:effectLst/>
                        </a:rPr>
                        <a:t>first_name*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Patricia </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92594284"/>
                  </a:ext>
                </a:extLst>
              </a:tr>
              <a:tr h="199257">
                <a:tc>
                  <a:txBody>
                    <a:bodyPr/>
                    <a:lstStyle/>
                    <a:p>
                      <a:pPr algn="l" fontAlgn="t"/>
                      <a:r>
                        <a:rPr lang="en-US" sz="1100" b="1" u="none" strike="noStrike" dirty="0">
                          <a:effectLst/>
                        </a:rPr>
                        <a:t>middle_name*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J.</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751784132"/>
                  </a:ext>
                </a:extLst>
              </a:tr>
              <a:tr h="199257">
                <a:tc>
                  <a:txBody>
                    <a:bodyPr/>
                    <a:lstStyle/>
                    <a:p>
                      <a:pPr algn="l" fontAlgn="t"/>
                      <a:r>
                        <a:rPr lang="en-US" sz="1100" b="1" u="none" strike="noStrike" dirty="0">
                          <a:effectLst/>
                        </a:rPr>
                        <a:t>last_name*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Smith</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79259420"/>
                  </a:ext>
                </a:extLst>
              </a:tr>
              <a:tr h="199257">
                <a:tc>
                  <a:txBody>
                    <a:bodyPr/>
                    <a:lstStyle/>
                    <a:p>
                      <a:pPr algn="l" fontAlgn="t"/>
                      <a:r>
                        <a:rPr lang="en-US" sz="1100" b="1" u="none" strike="noStrike" dirty="0">
                          <a:effectLst/>
                        </a:rPr>
                        <a:t>Sex*</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F</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242799871"/>
                  </a:ext>
                </a:extLst>
              </a:tr>
              <a:tr h="199257">
                <a:tc>
                  <a:txBody>
                    <a:bodyPr/>
                    <a:lstStyle/>
                    <a:p>
                      <a:pPr algn="l" fontAlgn="t"/>
                      <a:r>
                        <a:rPr lang="en-US" sz="1100" b="1" u="none" strike="noStrike" dirty="0">
                          <a:effectLst/>
                        </a:rPr>
                        <a:t>Dob*</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8/8/1997</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07947904"/>
                  </a:ext>
                </a:extLst>
              </a:tr>
              <a:tr h="229877">
                <a:tc>
                  <a:txBody>
                    <a:bodyPr/>
                    <a:lstStyle/>
                    <a:p>
                      <a:pPr algn="l" fontAlgn="t"/>
                      <a:r>
                        <a:rPr lang="en-US" sz="1100" u="none" strike="noStrike" dirty="0">
                          <a:effectLst/>
                        </a:rPr>
                        <a:t>address_line1</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1234 Brooke Street</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11254351"/>
                  </a:ext>
                </a:extLst>
              </a:tr>
              <a:tr h="199257">
                <a:tc>
                  <a:txBody>
                    <a:bodyPr/>
                    <a:lstStyle/>
                    <a:p>
                      <a:pPr algn="l" fontAlgn="t"/>
                      <a:r>
                        <a:rPr lang="en-US" sz="1100" u="none" strike="noStrike" dirty="0">
                          <a:effectLst/>
                        </a:rPr>
                        <a:t>address_line2</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702839972"/>
                  </a:ext>
                </a:extLst>
              </a:tr>
              <a:tr h="199257">
                <a:tc>
                  <a:txBody>
                    <a:bodyPr/>
                    <a:lstStyle/>
                    <a:p>
                      <a:pPr algn="l" fontAlgn="t"/>
                      <a:r>
                        <a:rPr lang="en-US" sz="1100" u="none" strike="noStrike" dirty="0">
                          <a:effectLst/>
                        </a:rPr>
                        <a:t>address_city</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Houston</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559854377"/>
                  </a:ext>
                </a:extLst>
              </a:tr>
              <a:tr h="199257">
                <a:tc>
                  <a:txBody>
                    <a:bodyPr/>
                    <a:lstStyle/>
                    <a:p>
                      <a:pPr algn="l" fontAlgn="t"/>
                      <a:r>
                        <a:rPr lang="en-US" sz="1100" u="none" strike="noStrike" dirty="0">
                          <a:effectLst/>
                        </a:rPr>
                        <a:t>address_state</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TX</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676047757"/>
                  </a:ext>
                </a:extLst>
              </a:tr>
              <a:tr h="199257">
                <a:tc>
                  <a:txBody>
                    <a:bodyPr/>
                    <a:lstStyle/>
                    <a:p>
                      <a:pPr algn="l" fontAlgn="t"/>
                      <a:r>
                        <a:rPr lang="en-US" sz="1100" b="1" u="none" strike="noStrike" dirty="0">
                          <a:effectLst/>
                        </a:rPr>
                        <a:t>address_zip*</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77006</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805337059"/>
                  </a:ext>
                </a:extLst>
              </a:tr>
              <a:tr h="294021">
                <a:tc>
                  <a:txBody>
                    <a:bodyPr/>
                    <a:lstStyle/>
                    <a:p>
                      <a:pPr algn="l" fontAlgn="t"/>
                      <a:r>
                        <a:rPr lang="en-US" sz="1100" u="none" strike="noStrike" dirty="0">
                          <a:effectLst/>
                        </a:rPr>
                        <a:t>address_country</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1100" u="none" strike="noStrike" dirty="0">
                          <a:effectLst/>
                        </a:rPr>
                        <a:t>United States</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05414483"/>
                  </a:ext>
                </a:extLst>
              </a:tr>
              <a:tr h="199257">
                <a:tc>
                  <a:txBody>
                    <a:bodyPr/>
                    <a:lstStyle/>
                    <a:p>
                      <a:pPr algn="l" fontAlgn="t"/>
                      <a:r>
                        <a:rPr lang="en-US" sz="1100" b="1" u="none" strike="noStrike" dirty="0">
                          <a:effectLst/>
                        </a:rPr>
                        <a:t>hs_ai_code*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100" u="none" strike="noStrike" dirty="0">
                          <a:effectLst/>
                        </a:rPr>
                        <a:t>443376</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065795798"/>
                  </a:ext>
                </a:extLst>
              </a:tr>
              <a:tr h="199257">
                <a:tc>
                  <a:txBody>
                    <a:bodyPr/>
                    <a:lstStyle/>
                    <a:p>
                      <a:pPr algn="l" fontAlgn="t"/>
                      <a:r>
                        <a:rPr lang="en-US" sz="1100" u="none" strike="noStrike" dirty="0">
                          <a:effectLst/>
                        </a:rPr>
                        <a:t>hs_gpa</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100" u="none" strike="noStrike" dirty="0">
                          <a:effectLst/>
                        </a:rPr>
                        <a:t>3.85</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847379310"/>
                  </a:ext>
                </a:extLst>
              </a:tr>
              <a:tr h="199257">
                <a:tc>
                  <a:txBody>
                    <a:bodyPr/>
                    <a:lstStyle/>
                    <a:p>
                      <a:pPr algn="l" fontAlgn="t"/>
                      <a:r>
                        <a:rPr lang="en-US" sz="1100" b="1" u="none" strike="noStrike" dirty="0">
                          <a:effectLst/>
                        </a:rPr>
                        <a:t>gpa_cum*</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3.65</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2059886491"/>
                  </a:ext>
                </a:extLst>
              </a:tr>
              <a:tr h="199257">
                <a:tc>
                  <a:txBody>
                    <a:bodyPr/>
                    <a:lstStyle/>
                    <a:p>
                      <a:pPr algn="l" fontAlgn="t"/>
                      <a:r>
                        <a:rPr lang="en-US" sz="1100" b="1" u="none" strike="noStrike" dirty="0">
                          <a:effectLst/>
                        </a:rPr>
                        <a:t>course_code*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INFO 101</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736903380"/>
                  </a:ext>
                </a:extLst>
              </a:tr>
              <a:tr h="199257">
                <a:tc>
                  <a:txBody>
                    <a:bodyPr/>
                    <a:lstStyle/>
                    <a:p>
                      <a:pPr algn="l" fontAlgn="t"/>
                      <a:r>
                        <a:rPr lang="en-US" sz="1100" b="0" u="none" strike="noStrike" dirty="0" err="1">
                          <a:effectLst/>
                        </a:rPr>
                        <a:t>course_section</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001</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3105391978"/>
                  </a:ext>
                </a:extLst>
              </a:tr>
              <a:tr h="430402">
                <a:tc>
                  <a:txBody>
                    <a:bodyPr/>
                    <a:lstStyle/>
                    <a:p>
                      <a:pPr algn="l" fontAlgn="t"/>
                      <a:r>
                        <a:rPr lang="en-US" sz="1100" b="1" u="none" strike="noStrike" dirty="0">
                          <a:effectLst/>
                        </a:rPr>
                        <a:t>course_title*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Introduction to Information Science</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3305566149"/>
                  </a:ext>
                </a:extLst>
              </a:tr>
              <a:tr h="199257">
                <a:tc>
                  <a:txBody>
                    <a:bodyPr/>
                    <a:lstStyle/>
                    <a:p>
                      <a:pPr algn="l" fontAlgn="t"/>
                      <a:r>
                        <a:rPr lang="en-US" sz="1100" b="1" u="none" strike="noStrike" dirty="0">
                          <a:effectLst/>
                        </a:rPr>
                        <a:t>course_term*</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2017-S1</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2566878880"/>
                  </a:ext>
                </a:extLst>
              </a:tr>
              <a:tr h="199257">
                <a:tc>
                  <a:txBody>
                    <a:bodyPr/>
                    <a:lstStyle/>
                    <a:p>
                      <a:pPr algn="l" fontAlgn="t"/>
                      <a:r>
                        <a:rPr lang="en-US" sz="1100" b="1" u="none" strike="noStrike" dirty="0">
                          <a:effectLst/>
                        </a:rPr>
                        <a:t>course_grade*</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A-</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1653223138"/>
                  </a:ext>
                </a:extLst>
              </a:tr>
              <a:tr h="199257">
                <a:tc>
                  <a:txBody>
                    <a:bodyPr/>
                    <a:lstStyle/>
                    <a:p>
                      <a:pPr algn="l" fontAlgn="t"/>
                      <a:r>
                        <a:rPr lang="en-US" sz="1100" b="1" u="none" strike="noStrike" dirty="0">
                          <a:effectLst/>
                        </a:rPr>
                        <a:t>course_credits_attempted*</a:t>
                      </a:r>
                      <a:endParaRPr lang="en-US" sz="1100" b="1"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4.00</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538125890"/>
                  </a:ext>
                </a:extLst>
              </a:tr>
              <a:tr h="199257">
                <a:tc>
                  <a:txBody>
                    <a:bodyPr/>
                    <a:lstStyle/>
                    <a:p>
                      <a:pPr algn="l" fontAlgn="t"/>
                      <a:r>
                        <a:rPr lang="en-US" sz="1100" u="none" strike="noStrike" dirty="0">
                          <a:effectLst/>
                        </a:rPr>
                        <a:t>course_credits_earned</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4.00</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3868442209"/>
                  </a:ext>
                </a:extLst>
              </a:tr>
              <a:tr h="199257">
                <a:tc>
                  <a:txBody>
                    <a:bodyPr/>
                    <a:lstStyle/>
                    <a:p>
                      <a:pPr algn="l" fontAlgn="t"/>
                      <a:r>
                        <a:rPr lang="en-US" sz="1100" u="none" strike="noStrike" dirty="0">
                          <a:effectLst/>
                        </a:rPr>
                        <a:t>course_credits_degree</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4.00</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3806927991"/>
                  </a:ext>
                </a:extLst>
              </a:tr>
              <a:tr h="199257">
                <a:tc>
                  <a:txBody>
                    <a:bodyPr/>
                    <a:lstStyle/>
                    <a:p>
                      <a:pPr algn="l" fontAlgn="t"/>
                      <a:r>
                        <a:rPr lang="en-US" sz="1100" u="none" strike="noStrike" dirty="0">
                          <a:effectLst/>
                        </a:rPr>
                        <a:t>course_source</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u="none" strike="noStrike" dirty="0">
                          <a:effectLst/>
                        </a:rPr>
                        <a:t>HM (home institution)</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3617120749"/>
                  </a:ext>
                </a:extLst>
              </a:tr>
              <a:tr h="199257">
                <a:tc>
                  <a:txBody>
                    <a:bodyPr/>
                    <a:lstStyle/>
                    <a:p>
                      <a:pPr algn="l" fontAlgn="t"/>
                      <a:r>
                        <a:rPr lang="en-US" sz="1100" u="none" strike="noStrike" dirty="0">
                          <a:effectLst/>
                        </a:rPr>
                        <a:t>course_completion_date</a:t>
                      </a:r>
                      <a:endParaRPr lang="en-US" sz="1100" b="0" i="0" u="none" strike="noStrike" dirty="0">
                        <a:solidFill>
                          <a:srgbClr val="000000"/>
                        </a:solidFill>
                        <a:effectLst/>
                        <a:latin typeface="Calibri (Body)"/>
                      </a:endParaRP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tc>
                  <a:txBody>
                    <a:bodyPr/>
                    <a:lstStyle/>
                    <a:p>
                      <a:pPr algn="l" fontAlgn="t"/>
                      <a:r>
                        <a:rPr lang="en-US" sz="1100" b="0" i="0" u="none" strike="noStrike" dirty="0">
                          <a:solidFill>
                            <a:srgbClr val="000000"/>
                          </a:solidFill>
                          <a:effectLst/>
                          <a:latin typeface="Calibri (Body)"/>
                        </a:rPr>
                        <a:t>May 25, 2018</a:t>
                      </a:r>
                    </a:p>
                  </a:txBody>
                  <a:tcPr marL="4480" marR="4480" marT="4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ED8"/>
                    </a:solidFill>
                  </a:tcPr>
                </a:tc>
                <a:extLst>
                  <a:ext uri="{0D108BD9-81ED-4DB2-BD59-A6C34878D82A}">
                    <a16:rowId xmlns:a16="http://schemas.microsoft.com/office/drawing/2014/main" xmlns="" val="674084213"/>
                  </a:ext>
                </a:extLst>
              </a:tr>
            </a:tbl>
          </a:graphicData>
        </a:graphic>
      </p:graphicFrame>
      <p:sp>
        <p:nvSpPr>
          <p:cNvPr id="5" name="Callout: Line 4" descr="Codes for the course_source field.">
            <a:extLst>
              <a:ext uri="{FF2B5EF4-FFF2-40B4-BE49-F238E27FC236}">
                <a16:creationId xmlns:a16="http://schemas.microsoft.com/office/drawing/2014/main" xmlns="" id="{EB296C53-E1F3-45FA-B3A4-66EAF5E21CF4}"/>
              </a:ext>
            </a:extLst>
          </p:cNvPr>
          <p:cNvSpPr/>
          <p:nvPr/>
        </p:nvSpPr>
        <p:spPr>
          <a:xfrm>
            <a:off x="4207790" y="4222044"/>
            <a:ext cx="2177667" cy="2154136"/>
          </a:xfrm>
          <a:prstGeom prst="borderCallout1">
            <a:avLst>
              <a:gd name="adj1" fmla="val 60286"/>
              <a:gd name="adj2" fmla="val -39"/>
              <a:gd name="adj3" fmla="val 106379"/>
              <a:gd name="adj4" fmla="val -248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The following code list is recommended: </a:t>
            </a:r>
          </a:p>
          <a:p>
            <a:r>
              <a:rPr lang="en-US" sz="1000" dirty="0">
                <a:solidFill>
                  <a:schemeClr val="tx1"/>
                </a:solidFill>
              </a:rPr>
              <a:t>HM : Home Institution </a:t>
            </a:r>
          </a:p>
          <a:p>
            <a:r>
              <a:rPr lang="en-US" sz="1000" dirty="0">
                <a:solidFill>
                  <a:schemeClr val="tx1"/>
                </a:solidFill>
              </a:rPr>
              <a:t>DE : Dual Enrollment Transfer Course (prior to high school graduation) </a:t>
            </a:r>
          </a:p>
          <a:p>
            <a:r>
              <a:rPr lang="en-US" sz="1000" dirty="0">
                <a:solidFill>
                  <a:schemeClr val="tx1"/>
                </a:solidFill>
              </a:rPr>
              <a:t>IT : Other Institution Transfer Course (after high school graduation) </a:t>
            </a:r>
          </a:p>
          <a:p>
            <a:r>
              <a:rPr lang="en-US" sz="1000" dirty="0">
                <a:solidFill>
                  <a:schemeClr val="tx1"/>
                </a:solidFill>
              </a:rPr>
              <a:t>SA : Study Abroad Transfer Course </a:t>
            </a:r>
          </a:p>
          <a:p>
            <a:r>
              <a:rPr lang="en-US" sz="1000" dirty="0">
                <a:solidFill>
                  <a:schemeClr val="tx1"/>
                </a:solidFill>
              </a:rPr>
              <a:t>XI : Exam, Internal to Institution (e.g., departmental test) </a:t>
            </a:r>
          </a:p>
          <a:p>
            <a:r>
              <a:rPr lang="en-US" sz="1000" dirty="0">
                <a:solidFill>
                  <a:schemeClr val="tx1"/>
                </a:solidFill>
              </a:rPr>
              <a:t>XE : Exam, External to Institution (e.g., AP, CLEP, IB) </a:t>
            </a:r>
          </a:p>
          <a:p>
            <a:r>
              <a:rPr lang="en-US" sz="1000" dirty="0">
                <a:solidFill>
                  <a:schemeClr val="tx1"/>
                </a:solidFill>
              </a:rPr>
              <a:t>OT : Other or Not Applicable</a:t>
            </a:r>
          </a:p>
        </p:txBody>
      </p:sp>
      <p:sp>
        <p:nvSpPr>
          <p:cNvPr id="2" name="Content Placeholder 1">
            <a:extLst>
              <a:ext uri="{FF2B5EF4-FFF2-40B4-BE49-F238E27FC236}">
                <a16:creationId xmlns:a16="http://schemas.microsoft.com/office/drawing/2014/main" xmlns="" id="{ABDA52F0-3072-4681-B499-627247799468}"/>
              </a:ext>
            </a:extLst>
          </p:cNvPr>
          <p:cNvSpPr>
            <a:spLocks noGrp="1"/>
          </p:cNvSpPr>
          <p:nvPr>
            <p:ph idx="1"/>
          </p:nvPr>
        </p:nvSpPr>
        <p:spPr/>
        <p:txBody>
          <a:bodyPr/>
          <a:lstStyle/>
          <a:p>
            <a:r>
              <a:rPr lang="en-US" sz="1800" dirty="0">
                <a:hlinkClick r:id="rId3"/>
              </a:rPr>
              <a:t>National SAT Validity Study Data Template – 4 Year</a:t>
            </a:r>
            <a:endParaRPr lang="en-US" sz="1800" dirty="0"/>
          </a:p>
          <a:p>
            <a:pPr lvl="1"/>
            <a:r>
              <a:rPr lang="en-US" sz="1800" dirty="0"/>
              <a:t>Excel file with the correct data layout for institutions taking part in the National SAT Validity Study. You can download this file and plug in your data to create your student data file.</a:t>
            </a:r>
          </a:p>
          <a:p>
            <a:r>
              <a:rPr lang="en-US" sz="1800" dirty="0"/>
              <a:t>Prepare the data template while consulting the </a:t>
            </a:r>
            <a:r>
              <a:rPr lang="en-US" sz="1800" dirty="0">
                <a:hlinkClick r:id="rId4"/>
              </a:rPr>
              <a:t>ACES Data Preparation Guidelines</a:t>
            </a:r>
            <a:endParaRPr lang="en-US" sz="1800" dirty="0"/>
          </a:p>
          <a:p>
            <a:pPr lvl="1"/>
            <a:r>
              <a:rPr lang="en-US" sz="1800" dirty="0"/>
              <a:t>For detailed information on preparing your data file, data definitions, formatting, etc.</a:t>
            </a:r>
          </a:p>
          <a:p>
            <a:endParaRPr lang="en-US" dirty="0"/>
          </a:p>
        </p:txBody>
      </p:sp>
      <p:pic>
        <p:nvPicPr>
          <p:cNvPr id="15" name="Picture 14" descr="Cover of Data Preparation Guidelines.">
            <a:extLst>
              <a:ext uri="{FF2B5EF4-FFF2-40B4-BE49-F238E27FC236}">
                <a16:creationId xmlns:a16="http://schemas.microsoft.com/office/drawing/2014/main" xmlns="" id="{EB78B31E-2AED-43E3-937D-C2AE86356833}"/>
              </a:ext>
            </a:extLst>
          </p:cNvPr>
          <p:cNvPicPr>
            <a:picLocks noChangeAspect="1"/>
          </p:cNvPicPr>
          <p:nvPr/>
        </p:nvPicPr>
        <p:blipFill>
          <a:blip r:embed="rId5"/>
          <a:stretch>
            <a:fillRect/>
          </a:stretch>
        </p:blipFill>
        <p:spPr>
          <a:xfrm>
            <a:off x="6795911" y="3304163"/>
            <a:ext cx="2433465" cy="3131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Slide Number Placeholder 2">
            <a:extLst>
              <a:ext uri="{FF2B5EF4-FFF2-40B4-BE49-F238E27FC236}">
                <a16:creationId xmlns:a16="http://schemas.microsoft.com/office/drawing/2014/main" xmlns="" id="{59C94D02-6002-4B67-93A8-5654383E1993}"/>
              </a:ext>
            </a:extLst>
          </p:cNvPr>
          <p:cNvSpPr>
            <a:spLocks noGrp="1"/>
          </p:cNvSpPr>
          <p:nvPr>
            <p:ph type="sldNum" sz="quarter" idx="12"/>
          </p:nvPr>
        </p:nvSpPr>
        <p:spPr/>
        <p:txBody>
          <a:bodyPr/>
          <a:lstStyle/>
          <a:p>
            <a:fld id="{017ED8CA-143E-8B40-B3C8-0174DDF149EE}" type="slidenum">
              <a:rPr lang="en-US" smtClean="0"/>
              <a:t>9</a:t>
            </a:fld>
            <a:endParaRPr lang="en-US" dirty="0"/>
          </a:p>
        </p:txBody>
      </p:sp>
    </p:spTree>
    <p:extLst>
      <p:ext uri="{BB962C8B-B14F-4D97-AF65-F5344CB8AC3E}">
        <p14:creationId xmlns:p14="http://schemas.microsoft.com/office/powerpoint/2010/main" val="946860067"/>
      </p:ext>
    </p:extLst>
  </p:cSld>
  <p:clrMapOvr>
    <a:masterClrMapping/>
  </p:clrMapOvr>
  <p:transition spd="slow">
    <p:push dir="u"/>
  </p:transition>
</p:sld>
</file>

<file path=ppt/theme/theme1.xml><?xml version="1.0" encoding="utf-8"?>
<a:theme xmlns:a="http://schemas.openxmlformats.org/drawingml/2006/main" name="Title Slide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Statem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Slides">
  <a:themeElements>
    <a:clrScheme name="CB-Blue-Corporate">
      <a:dk1>
        <a:srgbClr val="1E1E1E"/>
      </a:dk1>
      <a:lt1>
        <a:srgbClr val="FFFFFF"/>
      </a:lt1>
      <a:dk2>
        <a:srgbClr val="505050"/>
      </a:dk2>
      <a:lt2>
        <a:srgbClr val="DCDCDC"/>
      </a:lt2>
      <a:accent1>
        <a:srgbClr val="006298"/>
      </a:accent1>
      <a:accent2>
        <a:srgbClr val="0077C8"/>
      </a:accent2>
      <a:accent3>
        <a:srgbClr val="E57200"/>
      </a:accent3>
      <a:accent4>
        <a:srgbClr val="AF2D8A"/>
      </a:accent4>
      <a:accent5>
        <a:srgbClr val="1E1E1E"/>
      </a:accent5>
      <a:accent6>
        <a:srgbClr val="1E1E1E"/>
      </a:accent6>
      <a:hlink>
        <a:srgbClr val="006298"/>
      </a:hlink>
      <a:folHlink>
        <a:srgbClr val="E879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 Content Slide - No Sid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 Content Slide - Large Text (+4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 Content Slide - Large Text (+12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ontent Slides">
  <a:themeElements>
    <a:clrScheme name="CB-Blue-Corporate">
      <a:dk1>
        <a:srgbClr val="1E1E1E"/>
      </a:dk1>
      <a:lt1>
        <a:srgbClr val="FFFFFF"/>
      </a:lt1>
      <a:dk2>
        <a:srgbClr val="505050"/>
      </a:dk2>
      <a:lt2>
        <a:srgbClr val="DCDCDC"/>
      </a:lt2>
      <a:accent1>
        <a:srgbClr val="006298"/>
      </a:accent1>
      <a:accent2>
        <a:srgbClr val="0077C8"/>
      </a:accent2>
      <a:accent3>
        <a:srgbClr val="E57200"/>
      </a:accent3>
      <a:accent4>
        <a:srgbClr val="AF2D8A"/>
      </a:accent4>
      <a:accent5>
        <a:srgbClr val="1E1E1E"/>
      </a:accent5>
      <a:accent6>
        <a:srgbClr val="1E1E1E"/>
      </a:accent6>
      <a:hlink>
        <a:srgbClr val="006298"/>
      </a:hlink>
      <a:folHlink>
        <a:srgbClr val="E879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2273</Words>
  <Application>Microsoft Office PowerPoint</Application>
  <PresentationFormat>Widescreen</PresentationFormat>
  <Paragraphs>349</Paragraphs>
  <Slides>34</Slides>
  <Notes>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34</vt:i4>
      </vt:variant>
    </vt:vector>
  </HeadingPairs>
  <TitlesOfParts>
    <vt:vector size="52" baseType="lpstr">
      <vt:lpstr>Albany AMT</vt:lpstr>
      <vt:lpstr>Arial</vt:lpstr>
      <vt:lpstr>Calibri</vt:lpstr>
      <vt:lpstr>Calibri (Body)</vt:lpstr>
      <vt:lpstr>Calibri Light</vt:lpstr>
      <vt:lpstr>Roboto</vt:lpstr>
      <vt:lpstr>Roboto Medium</vt:lpstr>
      <vt:lpstr>Roboto Slab</vt:lpstr>
      <vt:lpstr>Roboto Slab Regular</vt:lpstr>
      <vt:lpstr>Wingdings</vt:lpstr>
      <vt:lpstr>Title Slides</vt:lpstr>
      <vt:lpstr>Section Dividers</vt:lpstr>
      <vt:lpstr>3. Statement Slides</vt:lpstr>
      <vt:lpstr>1_Content Slides</vt:lpstr>
      <vt:lpstr>5. Content Slide - No Sidebar</vt:lpstr>
      <vt:lpstr>6. Content Slide - Large Text (+4pt)</vt:lpstr>
      <vt:lpstr>7. Content Slide - Large Text (+12pt)</vt:lpstr>
      <vt:lpstr>2_Content Slides</vt:lpstr>
      <vt:lpstr>National SAT Validity Study   Participation Details</vt:lpstr>
      <vt:lpstr>Agenda</vt:lpstr>
      <vt:lpstr>Overview of the Study</vt:lpstr>
      <vt:lpstr>Overview of the Study (cont.)</vt:lpstr>
      <vt:lpstr>Overview of the Study (cont.) </vt:lpstr>
      <vt:lpstr>Overview of the Study (cont.)  </vt:lpstr>
      <vt:lpstr>Participation Resources/Getting Started </vt:lpstr>
      <vt:lpstr>Study Participation Resources / Getting Started </vt:lpstr>
      <vt:lpstr>Data Template</vt:lpstr>
      <vt:lpstr>Overview of the ACES System </vt:lpstr>
      <vt:lpstr>More about ACES?</vt:lpstr>
      <vt:lpstr>Overview of the ACES system</vt:lpstr>
      <vt:lpstr>Encryption</vt:lpstr>
      <vt:lpstr>After Setting Up An Account…</vt:lpstr>
      <vt:lpstr>Naming your study in the system</vt:lpstr>
      <vt:lpstr>Study Design</vt:lpstr>
      <vt:lpstr>Supplying the HSGPA </vt:lpstr>
      <vt:lpstr>Choosing SAT Scores </vt:lpstr>
      <vt:lpstr>SAT Predictors- up to 3</vt:lpstr>
      <vt:lpstr>Additional Predictors, Additional Subgroups</vt:lpstr>
      <vt:lpstr>Data Upload</vt:lpstr>
      <vt:lpstr>Grade Scale</vt:lpstr>
      <vt:lpstr>Academic Terms</vt:lpstr>
      <vt:lpstr>After uploading, map variables in your file to the Data Elements in the ACES System </vt:lpstr>
      <vt:lpstr>Finalizing data and submission</vt:lpstr>
      <vt:lpstr>ACES Deliverables for Admission Validity Studies</vt:lpstr>
      <vt:lpstr>SAT Admission Validity Study</vt:lpstr>
      <vt:lpstr>Sample Admission Validity Study Interactive Graphs</vt:lpstr>
      <vt:lpstr>Mean FYGPA by HSGPA and SAT Total Score</vt:lpstr>
      <vt:lpstr>Matched File </vt:lpstr>
      <vt:lpstr>Top 10 common National SAT Validity Study  FAQs</vt:lpstr>
      <vt:lpstr> </vt:lpstr>
      <vt:lpstr>  </vt:lpstr>
      <vt:lpstr>We are here for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Senthilvelan Kuppuswamy</cp:lastModifiedBy>
  <cp:revision>459</cp:revision>
  <cp:lastPrinted>2018-04-24T14:13:27Z</cp:lastPrinted>
  <dcterms:created xsi:type="dcterms:W3CDTF">2016-08-22T23:40:38Z</dcterms:created>
  <dcterms:modified xsi:type="dcterms:W3CDTF">2018-05-14T07:18:49Z</dcterms:modified>
</cp:coreProperties>
</file>